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8" r:id="rId14"/>
    <p:sldId id="327" r:id="rId15"/>
    <p:sldId id="32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282" r:id="rId29"/>
    <p:sldId id="281" r:id="rId30"/>
    <p:sldId id="325"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26" r:id="rId63"/>
    <p:sldId id="314" r:id="rId64"/>
    <p:sldId id="315" r:id="rId65"/>
    <p:sldId id="316" r:id="rId66"/>
    <p:sldId id="317" r:id="rId67"/>
    <p:sldId id="318" r:id="rId68"/>
    <p:sldId id="319" r:id="rId69"/>
    <p:sldId id="320" r:id="rId70"/>
    <p:sldId id="321" r:id="rId71"/>
    <p:sldId id="322" r:id="rId72"/>
    <p:sldId id="32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11C350C-F252-438B-9192-60EC7E77F7EC}">
          <p14:sldIdLst>
            <p14:sldId id="256"/>
            <p14:sldId id="257"/>
            <p14:sldId id="258"/>
            <p14:sldId id="260"/>
            <p14:sldId id="259"/>
            <p14:sldId id="261"/>
            <p14:sldId id="262"/>
            <p14:sldId id="263"/>
            <p14:sldId id="264"/>
          </p14:sldIdLst>
        </p14:section>
        <p14:section name="Sección sin título" id="{5C1140F9-5AB4-4195-AC1A-756976F72B5F}">
          <p14:sldIdLst>
            <p14:sldId id="265"/>
            <p14:sldId id="267"/>
            <p14:sldId id="266"/>
            <p14:sldId id="268"/>
            <p14:sldId id="327"/>
            <p14:sldId id="328"/>
            <p14:sldId id="269"/>
            <p14:sldId id="270"/>
            <p14:sldId id="271"/>
            <p14:sldId id="272"/>
            <p14:sldId id="273"/>
            <p14:sldId id="274"/>
            <p14:sldId id="275"/>
            <p14:sldId id="276"/>
            <p14:sldId id="278"/>
            <p14:sldId id="277"/>
            <p14:sldId id="279"/>
            <p14:sldId id="280"/>
            <p14:sldId id="282"/>
            <p14:sldId id="281"/>
            <p14:sldId id="325"/>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26"/>
            <p14:sldId id="314"/>
            <p14:sldId id="315"/>
            <p14:sldId id="316"/>
            <p14:sldId id="317"/>
            <p14:sldId id="318"/>
            <p14:sldId id="319"/>
            <p14:sldId id="320"/>
            <p14:sldId id="321"/>
            <p14:sldId id="322"/>
            <p14:sldId id="323"/>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2" autoAdjust="0"/>
    <p:restoredTop sz="95167" autoAdjust="0"/>
  </p:normalViewPr>
  <p:slideViewPr>
    <p:cSldViewPr snapToGrid="0">
      <p:cViewPr varScale="1">
        <p:scale>
          <a:sx n="111" d="100"/>
          <a:sy n="111" d="100"/>
        </p:scale>
        <p:origin x="-222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C2B30-5895-4FB8-A5A1-A472742BE5CE}" type="datetimeFigureOut">
              <a:rPr lang="es-AR" smtClean="0"/>
              <a:t>9/10/2019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4CC5-EE05-4B35-8B25-4206769E8DB9}" type="slidenum">
              <a:rPr lang="es-AR" smtClean="0"/>
              <a:t>‹Nº›</a:t>
            </a:fld>
            <a:endParaRPr lang="es-AR"/>
          </a:p>
        </p:txBody>
      </p:sp>
    </p:spTree>
    <p:extLst>
      <p:ext uri="{BB962C8B-B14F-4D97-AF65-F5344CB8AC3E}">
        <p14:creationId xmlns:p14="http://schemas.microsoft.com/office/powerpoint/2010/main" val="222572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1B144CC5-EE05-4B35-8B25-4206769E8DB9}" type="slidenum">
              <a:rPr lang="es-AR" smtClean="0"/>
              <a:t>65</a:t>
            </a:fld>
            <a:endParaRPr lang="es-AR"/>
          </a:p>
        </p:txBody>
      </p:sp>
    </p:spTree>
    <p:extLst>
      <p:ext uri="{BB962C8B-B14F-4D97-AF65-F5344CB8AC3E}">
        <p14:creationId xmlns:p14="http://schemas.microsoft.com/office/powerpoint/2010/main" val="1826532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58802" y="1499286"/>
            <a:ext cx="8791575" cy="1590546"/>
          </a:xfrm>
        </p:spPr>
        <p:txBody>
          <a:bodyPr/>
          <a:lstStyle/>
          <a:p>
            <a:pPr algn="ctr"/>
            <a:r>
              <a:rPr lang="es-AR" dirty="0"/>
              <a:t>Sistemas de Procesamiento de Datos</a:t>
            </a:r>
          </a:p>
        </p:txBody>
      </p:sp>
      <p:sp>
        <p:nvSpPr>
          <p:cNvPr id="3" name="Subtítulo 2"/>
          <p:cNvSpPr>
            <a:spLocks noGrp="1"/>
          </p:cNvSpPr>
          <p:nvPr>
            <p:ph type="subTitle" idx="1"/>
          </p:nvPr>
        </p:nvSpPr>
        <p:spPr>
          <a:xfrm>
            <a:off x="1958802" y="3519659"/>
            <a:ext cx="8791575" cy="2007929"/>
          </a:xfrm>
        </p:spPr>
        <p:txBody>
          <a:bodyPr/>
          <a:lstStyle/>
          <a:p>
            <a:pPr algn="ctr"/>
            <a:r>
              <a:rPr lang="es-AR" dirty="0"/>
              <a:t>Introducción</a:t>
            </a:r>
          </a:p>
          <a:p>
            <a:pPr algn="ctr"/>
            <a:r>
              <a:rPr lang="es-AR" dirty="0"/>
              <a:t>UTN-FRA </a:t>
            </a:r>
          </a:p>
          <a:p>
            <a:pPr algn="ctr"/>
            <a:r>
              <a:rPr lang="es-AR" dirty="0"/>
              <a:t>Técnico Superior en Programación</a:t>
            </a:r>
          </a:p>
          <a:p>
            <a:pPr algn="ctr"/>
            <a:r>
              <a:rPr lang="es-AR" dirty="0"/>
              <a:t>2018</a:t>
            </a:r>
          </a:p>
          <a:p>
            <a:pPr algn="ct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539" y="5452714"/>
            <a:ext cx="1313807" cy="1027080"/>
          </a:xfrm>
          <a:prstGeom prst="rect">
            <a:avLst/>
          </a:prstGeom>
        </p:spPr>
      </p:pic>
    </p:spTree>
    <p:extLst>
      <p:ext uri="{BB962C8B-B14F-4D97-AF65-F5344CB8AC3E}">
        <p14:creationId xmlns:p14="http://schemas.microsoft.com/office/powerpoint/2010/main" val="386757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56565" y="421341"/>
            <a:ext cx="9905998" cy="762000"/>
          </a:xfrm>
        </p:spPr>
        <p:txBody>
          <a:bodyPr/>
          <a:lstStyle/>
          <a:p>
            <a:pPr algn="ctr"/>
            <a:r>
              <a:rPr lang="es-AR" dirty="0"/>
              <a:t>Máquina analítica (1812) 1/3</a:t>
            </a:r>
          </a:p>
        </p:txBody>
      </p:sp>
      <p:sp>
        <p:nvSpPr>
          <p:cNvPr id="3" name="Marcador de contenido 2"/>
          <p:cNvSpPr>
            <a:spLocks noGrp="1"/>
          </p:cNvSpPr>
          <p:nvPr>
            <p:ph idx="1"/>
          </p:nvPr>
        </p:nvSpPr>
        <p:spPr>
          <a:xfrm>
            <a:off x="1366976" y="1370946"/>
            <a:ext cx="9905999" cy="708866"/>
          </a:xfrm>
        </p:spPr>
        <p:txBody>
          <a:bodyPr/>
          <a:lstStyle/>
          <a:p>
            <a:r>
              <a:rPr lang="es-AR" dirty="0"/>
              <a:t>Es el primer antecedente real de una computadora.</a:t>
            </a:r>
          </a:p>
          <a:p>
            <a:endParaRPr lang="es-AR" dirty="0"/>
          </a:p>
        </p:txBody>
      </p:sp>
      <p:sp>
        <p:nvSpPr>
          <p:cNvPr id="4" name="Rectangle 1"/>
          <p:cNvSpPr>
            <a:spLocks noChangeArrowheads="1"/>
          </p:cNvSpPr>
          <p:nvPr/>
        </p:nvSpPr>
        <p:spPr bwMode="auto">
          <a:xfrm>
            <a:off x="1366976" y="1976917"/>
            <a:ext cx="978656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A fines del siglo XIX (1812) el inglés </a:t>
            </a:r>
            <a:r>
              <a:rPr kumimoji="0" lang="es-AR" altLang="es-AR" sz="2000" b="1"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Charles Babbage</a:t>
            </a:r>
            <a:r>
              <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 a quien se lo conoce como el padre de la computadora, diseño una maquina analítica que para contar utilizaba tarjetas perforadas como las de Jacquard, pero su máquina utilizaba dos grupos de tarjetas. La máquina fue diseñada para solucionar problemas matemáticos que requerían cómputos largos y complicados. Esta almacenaba los resultados intermedios en las tarjetas perforadas y con esas mismas tarjetas la máquina podía retroalimentarse para continuar con los cómputos hasta llegar a la solución final.</a:t>
            </a:r>
            <a:endParaRPr kumimoji="0" lang="es-AR" altLang="es-AR" sz="2000" b="0" i="0" u="none" strike="noStrike" cap="none" normalizeH="0" baseline="0" dirty="0">
              <a:ln>
                <a:noFill/>
              </a:ln>
              <a:solidFill>
                <a:schemeClr val="tx2">
                  <a:lumMod val="60000"/>
                  <a:lumOff val="40000"/>
                </a:schemeClr>
              </a:solidFill>
              <a:effectLst/>
              <a:latin typeface="Arial" panose="020B0604020202020204" pitchFamily="34"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701" y="4218490"/>
            <a:ext cx="2354000" cy="2354000"/>
          </a:xfrm>
          <a:prstGeom prst="rect">
            <a:avLst/>
          </a:prstGeom>
          <a:effectLst>
            <a:outerShdw blurRad="50800" dist="50800" dir="5400000" algn="ctr" rotWithShape="0">
              <a:srgbClr val="000000">
                <a:alpha val="64000"/>
              </a:srgb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215" y="4305120"/>
            <a:ext cx="2862841" cy="2267370"/>
          </a:xfrm>
          <a:prstGeom prst="rect">
            <a:avLst/>
          </a:prstGeom>
        </p:spPr>
      </p:pic>
    </p:spTree>
    <p:extLst>
      <p:ext uri="{BB962C8B-B14F-4D97-AF65-F5344CB8AC3E}">
        <p14:creationId xmlns:p14="http://schemas.microsoft.com/office/powerpoint/2010/main" val="188728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Máquina analítica (1812)  2/3</a:t>
            </a:r>
          </a:p>
        </p:txBody>
      </p:sp>
      <p:sp>
        <p:nvSpPr>
          <p:cNvPr id="3" name="Marcador de contenido 2"/>
          <p:cNvSpPr>
            <a:spLocks noGrp="1"/>
          </p:cNvSpPr>
          <p:nvPr>
            <p:ph idx="1"/>
          </p:nvPr>
        </p:nvSpPr>
        <p:spPr/>
        <p:txBody>
          <a:bodyPr/>
          <a:lstStyle/>
          <a:p>
            <a:r>
              <a:rPr lang="es-AR" dirty="0"/>
              <a:t>Dado que fue la primer máquina calculadora programable, dio lugar a una nueva profesión…..</a:t>
            </a:r>
          </a:p>
          <a:p>
            <a:pPr marL="0" indent="0" algn="ctr">
              <a:buNone/>
            </a:pPr>
            <a:r>
              <a:rPr lang="es-AR" sz="3600" dirty="0"/>
              <a:t>PROGRAMADOR</a:t>
            </a:r>
          </a:p>
          <a:p>
            <a:pPr marL="0" indent="0">
              <a:buNone/>
            </a:pPr>
            <a:endParaRPr lang="es-AR" dirty="0"/>
          </a:p>
          <a:p>
            <a:pPr marL="0" indent="0">
              <a:buNone/>
            </a:pPr>
            <a:r>
              <a:rPr lang="es-AR" dirty="0"/>
              <a:t>   Y el primer programador fue…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3362" y="2873100"/>
            <a:ext cx="2214360" cy="2838923"/>
          </a:xfrm>
          <a:prstGeom prst="rect">
            <a:avLst/>
          </a:prstGeom>
        </p:spPr>
      </p:pic>
      <p:sp>
        <p:nvSpPr>
          <p:cNvPr id="5" name="CuadroTexto 4"/>
          <p:cNvSpPr txBox="1"/>
          <p:nvPr/>
        </p:nvSpPr>
        <p:spPr>
          <a:xfrm>
            <a:off x="6094411" y="5791201"/>
            <a:ext cx="4043479" cy="369332"/>
          </a:xfrm>
          <a:prstGeom prst="rect">
            <a:avLst/>
          </a:prstGeom>
          <a:noFill/>
        </p:spPr>
        <p:txBody>
          <a:bodyPr wrap="none" rtlCol="0">
            <a:spAutoFit/>
          </a:bodyPr>
          <a:lstStyle/>
          <a:p>
            <a:r>
              <a:rPr lang="es-AR" dirty="0">
                <a:solidFill>
                  <a:schemeClr val="accent4">
                    <a:lumMod val="60000"/>
                    <a:lumOff val="40000"/>
                  </a:schemeClr>
                </a:solidFill>
              </a:rPr>
              <a:t>Ada Augusta Byron, Condesa de Lovelace</a:t>
            </a:r>
          </a:p>
        </p:txBody>
      </p:sp>
    </p:spTree>
    <p:extLst>
      <p:ext uri="{BB962C8B-B14F-4D97-AF65-F5344CB8AC3E}">
        <p14:creationId xmlns:p14="http://schemas.microsoft.com/office/powerpoint/2010/main" val="41920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80">
                                          <p:stCondLst>
                                            <p:cond delay="0"/>
                                          </p:stCondLst>
                                        </p:cTn>
                                        <p:tgtEl>
                                          <p:spTgt spid="3">
                                            <p:txEl>
                                              <p:pRg st="3" end="3"/>
                                            </p:txEl>
                                          </p:spTgt>
                                        </p:tgtEl>
                                      </p:cBhvr>
                                    </p:animEffect>
                                    <p:anim calcmode="lin" valueType="num">
                                      <p:cBhvr>
                                        <p:cTn id="1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3" end="3"/>
                                            </p:txEl>
                                          </p:spTgt>
                                        </p:tgtEl>
                                      </p:cBhvr>
                                      <p:to x="100000" y="60000"/>
                                    </p:animScale>
                                    <p:animScale>
                                      <p:cBhvr>
                                        <p:cTn id="22" dur="166" decel="50000">
                                          <p:stCondLst>
                                            <p:cond delay="676"/>
                                          </p:stCondLst>
                                        </p:cTn>
                                        <p:tgtEl>
                                          <p:spTgt spid="3">
                                            <p:txEl>
                                              <p:pRg st="3" end="3"/>
                                            </p:txEl>
                                          </p:spTgt>
                                        </p:tgtEl>
                                      </p:cBhvr>
                                      <p:to x="100000" y="100000"/>
                                    </p:animScale>
                                    <p:animScale>
                                      <p:cBhvr>
                                        <p:cTn id="23" dur="26">
                                          <p:stCondLst>
                                            <p:cond delay="1312"/>
                                          </p:stCondLst>
                                        </p:cTn>
                                        <p:tgtEl>
                                          <p:spTgt spid="3">
                                            <p:txEl>
                                              <p:pRg st="3" end="3"/>
                                            </p:txEl>
                                          </p:spTgt>
                                        </p:tgtEl>
                                      </p:cBhvr>
                                      <p:to x="100000" y="80000"/>
                                    </p:animScale>
                                    <p:animScale>
                                      <p:cBhvr>
                                        <p:cTn id="24" dur="166" decel="50000">
                                          <p:stCondLst>
                                            <p:cond delay="1338"/>
                                          </p:stCondLst>
                                        </p:cTn>
                                        <p:tgtEl>
                                          <p:spTgt spid="3">
                                            <p:txEl>
                                              <p:pRg st="3" end="3"/>
                                            </p:txEl>
                                          </p:spTgt>
                                        </p:tgtEl>
                                      </p:cBhvr>
                                      <p:to x="100000" y="100000"/>
                                    </p:animScale>
                                    <p:animScale>
                                      <p:cBhvr>
                                        <p:cTn id="25" dur="26">
                                          <p:stCondLst>
                                            <p:cond delay="1642"/>
                                          </p:stCondLst>
                                        </p:cTn>
                                        <p:tgtEl>
                                          <p:spTgt spid="3">
                                            <p:txEl>
                                              <p:pRg st="3" end="3"/>
                                            </p:txEl>
                                          </p:spTgt>
                                        </p:tgtEl>
                                      </p:cBhvr>
                                      <p:to x="100000" y="90000"/>
                                    </p:animScale>
                                    <p:animScale>
                                      <p:cBhvr>
                                        <p:cTn id="26" dur="166" decel="50000">
                                          <p:stCondLst>
                                            <p:cond delay="1668"/>
                                          </p:stCondLst>
                                        </p:cTn>
                                        <p:tgtEl>
                                          <p:spTgt spid="3">
                                            <p:txEl>
                                              <p:pRg st="3" end="3"/>
                                            </p:txEl>
                                          </p:spTgt>
                                        </p:tgtEl>
                                      </p:cBhvr>
                                      <p:to x="100000" y="100000"/>
                                    </p:animScale>
                                    <p:animScale>
                                      <p:cBhvr>
                                        <p:cTn id="27" dur="26">
                                          <p:stCondLst>
                                            <p:cond delay="1808"/>
                                          </p:stCondLst>
                                        </p:cTn>
                                        <p:tgtEl>
                                          <p:spTgt spid="3">
                                            <p:txEl>
                                              <p:pRg st="3" end="3"/>
                                            </p:txEl>
                                          </p:spTgt>
                                        </p:tgtEl>
                                      </p:cBhvr>
                                      <p:to x="100000" y="95000"/>
                                    </p:animScale>
                                    <p:animScale>
                                      <p:cBhvr>
                                        <p:cTn id="28" dur="166" decel="50000">
                                          <p:stCondLst>
                                            <p:cond delay="1834"/>
                                          </p:stCondLst>
                                        </p:cTn>
                                        <p:tgtEl>
                                          <p:spTgt spid="3">
                                            <p:txEl>
                                              <p:pRg st="3" end="3"/>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000"/>
                                        <p:tgtEl>
                                          <p:spTgt spid="5"/>
                                        </p:tgtEl>
                                      </p:cBhvr>
                                    </p:animEffect>
                                    <p:anim calcmode="lin" valueType="num">
                                      <p:cBhvr>
                                        <p:cTn id="41" dur="2000" fill="hold"/>
                                        <p:tgtEl>
                                          <p:spTgt spid="5"/>
                                        </p:tgtEl>
                                        <p:attrNameLst>
                                          <p:attrName>ppt_w</p:attrName>
                                        </p:attrNameLst>
                                      </p:cBhvr>
                                      <p:tavLst>
                                        <p:tav tm="0" fmla="#ppt_w*sin(2.5*pi*$)">
                                          <p:val>
                                            <p:fltVal val="0"/>
                                          </p:val>
                                        </p:tav>
                                        <p:tav tm="100000">
                                          <p:val>
                                            <p:fltVal val="1"/>
                                          </p:val>
                                        </p:tav>
                                      </p:tavLst>
                                    </p:anim>
                                    <p:anim calcmode="lin" valueType="num">
                                      <p:cBhvr>
                                        <p:cTn id="42"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04753"/>
            <a:ext cx="9905998" cy="797906"/>
          </a:xfrm>
        </p:spPr>
        <p:txBody>
          <a:bodyPr/>
          <a:lstStyle/>
          <a:p>
            <a:pPr algn="ctr"/>
            <a:r>
              <a:rPr lang="es-AR" dirty="0"/>
              <a:t>Máquina analítica (1812)  3/3</a:t>
            </a:r>
          </a:p>
        </p:txBody>
      </p:sp>
      <p:sp>
        <p:nvSpPr>
          <p:cNvPr id="4" name="Rectangle 1"/>
          <p:cNvSpPr>
            <a:spLocks noGrp="1" noChangeArrowheads="1"/>
          </p:cNvSpPr>
          <p:nvPr>
            <p:ph idx="1"/>
          </p:nvPr>
        </p:nvSpPr>
        <p:spPr bwMode="auto">
          <a:xfrm>
            <a:off x="1141413" y="1225769"/>
            <a:ext cx="1019894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Babbage nunca completó su máquina porque la metalurgia de la época no estaba lo suficientemente adelantada para tornear los miles de engranajes y construir las partes movibles que requería. Sin embargo, Babbage tuvo una colaboradora,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Ada Augusta</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Byron</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conocida como Lady Lovelace. Se dice que más tarde, ella corrigió los errores de la máquina de Babbage y preparo un programa para la misma. Por eso muchas personas la consideran la primera mujer programadora.</a:t>
            </a:r>
            <a:endParaRPr kumimoji="0" lang="es-AR" altLang="es-AR" sz="1600" b="0" i="0" u="none" strike="noStrike" cap="none" normalizeH="0" baseline="0" dirty="0">
              <a:ln>
                <a:noFill/>
              </a:ln>
              <a:solidFill>
                <a:schemeClr val="tx2">
                  <a:lumMod val="60000"/>
                  <a:lumOff val="40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En 1854 el matemático inglés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George Boole</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 publicó un libro en el cual desarrolló lo que se conoce actualmente como el álgebra “booleana”. Eventualmente los conceptos que éste presentaba resultaron ser fundamentales en el diseño de las computadoras y facilitó su desarrollo.</a:t>
            </a:r>
            <a:endParaRPr kumimoji="0" lang="es-AR" altLang="es-AR" sz="1600" b="0" i="0" u="none" strike="noStrike" cap="none" normalizeH="0" baseline="0" dirty="0">
              <a:ln>
                <a:noFill/>
              </a:ln>
              <a:solidFill>
                <a:schemeClr val="tx2">
                  <a:lumMod val="60000"/>
                  <a:lumOff val="40000"/>
                </a:schemeClr>
              </a:solidFill>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86" y="3410983"/>
            <a:ext cx="5945394" cy="2914650"/>
          </a:xfrm>
          <a:prstGeom prst="rect">
            <a:avLst/>
          </a:prstGeom>
        </p:spPr>
      </p:pic>
    </p:spTree>
    <p:extLst>
      <p:ext uri="{BB962C8B-B14F-4D97-AF65-F5344CB8AC3E}">
        <p14:creationId xmlns:p14="http://schemas.microsoft.com/office/powerpoint/2010/main" val="143189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8281" y="187197"/>
            <a:ext cx="9905998" cy="709950"/>
          </a:xfrm>
        </p:spPr>
        <p:txBody>
          <a:bodyPr/>
          <a:lstStyle/>
          <a:p>
            <a:pPr algn="ctr"/>
            <a:r>
              <a:rPr lang="es-AR" dirty="0"/>
              <a:t>Tarjeta perforada</a:t>
            </a:r>
          </a:p>
        </p:txBody>
      </p:sp>
      <p:sp>
        <p:nvSpPr>
          <p:cNvPr id="4" name="Rectangle 1"/>
          <p:cNvSpPr>
            <a:spLocks noGrp="1" noChangeArrowheads="1"/>
          </p:cNvSpPr>
          <p:nvPr>
            <p:ph idx="1"/>
          </p:nvPr>
        </p:nvSpPr>
        <p:spPr bwMode="auto">
          <a:xfrm>
            <a:off x="967116" y="1213929"/>
            <a:ext cx="1053063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En Estados Unidos, a fines del siglo XIX, el doctor </a:t>
            </a:r>
            <a:r>
              <a:rPr kumimoji="0" lang="es-AR" altLang="es-AR" sz="2000" b="1" i="0" u="none" strike="noStrike" cap="none" normalizeH="0" baseline="0" dirty="0">
                <a:ln>
                  <a:noFill/>
                </a:ln>
                <a:solidFill>
                  <a:schemeClr val="tx2">
                    <a:lumMod val="60000"/>
                    <a:lumOff val="40000"/>
                  </a:schemeClr>
                </a:solidFill>
                <a:effectLst/>
                <a:cs typeface="Arial" panose="020B0604020202020204" pitchFamily="34" charset="0"/>
              </a:rPr>
              <a:t>Herman Hollerith</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(1860-1929), mientras trabajaba en el censo de 1880, inventó una perforadora, lectora y tabuladora de tarjetas con el fin de simplificar sustancialmente la labor de contar y tabular la información. Con estos equipos se redujo en dos terceras partes la labor de contabilizar el censo. </a:t>
            </a:r>
            <a:r>
              <a:rPr lang="es-AR" altLang="es-AR" sz="2000" dirty="0">
                <a:solidFill>
                  <a:schemeClr val="tx2">
                    <a:lumMod val="60000"/>
                    <a:lumOff val="40000"/>
                  </a:schemeClr>
                </a:solidFill>
                <a:cs typeface="Arial" panose="020B0604020202020204" pitchFamily="34" charset="0"/>
              </a:rPr>
              <a:t>En 1896, </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Hollerith fundó la </a:t>
            </a:r>
            <a:r>
              <a:rPr lang="es-AR" altLang="es-AR" sz="2000" dirty="0">
                <a:solidFill>
                  <a:schemeClr val="tx2">
                    <a:lumMod val="60000"/>
                    <a:lumOff val="40000"/>
                  </a:schemeClr>
                </a:solidFill>
                <a:cs typeface="Arial" panose="020B0604020202020204" pitchFamily="34" charset="0"/>
              </a:rPr>
              <a:t>Tabulating Machine Company</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la cuál para la década de 1930 llegó a ser conocida como la International Business Machines (IBM).</a:t>
            </a:r>
            <a:endParaRPr kumimoji="0" lang="es-AR" altLang="es-AR" sz="2000" b="0" i="0" u="none" strike="noStrike" cap="none" normalizeH="0" baseline="0" dirty="0">
              <a:ln>
                <a:noFill/>
              </a:ln>
              <a:solidFill>
                <a:schemeClr val="tx2">
                  <a:lumMod val="60000"/>
                  <a:lumOff val="40000"/>
                </a:schemeClr>
              </a:solidFill>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664" y="3685364"/>
            <a:ext cx="3391321" cy="283353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532" y="2857467"/>
            <a:ext cx="2797834" cy="3730445"/>
          </a:xfrm>
          <a:prstGeom prst="rect">
            <a:avLst/>
          </a:prstGeom>
        </p:spPr>
      </p:pic>
    </p:spTree>
    <p:extLst>
      <p:ext uri="{BB962C8B-B14F-4D97-AF65-F5344CB8AC3E}">
        <p14:creationId xmlns:p14="http://schemas.microsoft.com/office/powerpoint/2010/main" val="255478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Máquina Tabuladora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4039" y="2204221"/>
            <a:ext cx="5132915" cy="3541712"/>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164" y="2204221"/>
            <a:ext cx="3276600" cy="2691384"/>
          </a:xfrm>
          <a:prstGeom prst="rect">
            <a:avLst/>
          </a:prstGeom>
        </p:spPr>
      </p:pic>
      <p:pic>
        <p:nvPicPr>
          <p:cNvPr id="6" name="Imagen 5">
            <a:extLst>
              <a:ext uri="{FF2B5EF4-FFF2-40B4-BE49-F238E27FC236}">
                <a16:creationId xmlns="" xmlns:a16="http://schemas.microsoft.com/office/drawing/2014/main" id="{EB9F2004-B250-408F-8DD6-C630DF52C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6" y="5036393"/>
            <a:ext cx="2885963" cy="1581090"/>
          </a:xfrm>
          <a:prstGeom prst="rect">
            <a:avLst/>
          </a:prstGeom>
        </p:spPr>
      </p:pic>
    </p:spTree>
    <p:extLst>
      <p:ext uri="{BB962C8B-B14F-4D97-AF65-F5344CB8AC3E}">
        <p14:creationId xmlns:p14="http://schemas.microsoft.com/office/powerpoint/2010/main" val="33100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0466" y="618518"/>
            <a:ext cx="9905998" cy="1478570"/>
          </a:xfrm>
        </p:spPr>
        <p:txBody>
          <a:bodyPr/>
          <a:lstStyle/>
          <a:p>
            <a:pPr algn="ctr"/>
            <a:r>
              <a:rPr lang="es-AR" dirty="0"/>
              <a:t>Calculadoras / registradoras</a:t>
            </a:r>
          </a:p>
        </p:txBody>
      </p:sp>
      <p:sp>
        <p:nvSpPr>
          <p:cNvPr id="3" name="Marcador de contenido 2"/>
          <p:cNvSpPr>
            <a:spLocks noGrp="1"/>
          </p:cNvSpPr>
          <p:nvPr>
            <p:ph idx="1"/>
          </p:nvPr>
        </p:nvSpPr>
        <p:spPr/>
        <p:txBody>
          <a:bodyPr/>
          <a:lstStyle/>
          <a:p>
            <a:r>
              <a:rPr lang="es-AR" dirty="0"/>
              <a:t>Entre fines del siglo XIX y principios del siglo XX se popularizaron distintas máquinas de cálculo (operaciones aritméticas básicas) y registro (acumuladores, máquinas para contabilidad).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85" y="3911097"/>
            <a:ext cx="2684352" cy="268435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411" y="4251960"/>
            <a:ext cx="1270000" cy="169164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91" y="3470928"/>
            <a:ext cx="3961628" cy="2938925"/>
          </a:xfrm>
          <a:prstGeom prst="rect">
            <a:avLst/>
          </a:prstGeom>
        </p:spPr>
      </p:pic>
    </p:spTree>
    <p:extLst>
      <p:ext uri="{BB962C8B-B14F-4D97-AF65-F5344CB8AC3E}">
        <p14:creationId xmlns:p14="http://schemas.microsoft.com/office/powerpoint/2010/main" val="257528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8989" y="313718"/>
            <a:ext cx="9905998" cy="815835"/>
          </a:xfrm>
        </p:spPr>
        <p:txBody>
          <a:bodyPr/>
          <a:lstStyle/>
          <a:p>
            <a:pPr algn="ctr"/>
            <a:r>
              <a:rPr lang="es-AR" dirty="0"/>
              <a:t>Historia: la era del relé</a:t>
            </a:r>
          </a:p>
        </p:txBody>
      </p:sp>
      <p:sp>
        <p:nvSpPr>
          <p:cNvPr id="3" name="Marcador de contenido 2"/>
          <p:cNvSpPr>
            <a:spLocks noGrp="1"/>
          </p:cNvSpPr>
          <p:nvPr>
            <p:ph idx="1"/>
          </p:nvPr>
        </p:nvSpPr>
        <p:spPr>
          <a:xfrm>
            <a:off x="1248989" y="1630923"/>
            <a:ext cx="9905999" cy="4411289"/>
          </a:xfrm>
        </p:spPr>
        <p:txBody>
          <a:bodyPr/>
          <a:lstStyle/>
          <a:p>
            <a:r>
              <a:rPr lang="es-AR" dirty="0"/>
              <a:t>Durante las primeras décadas del siglo XX se desarrollaron fuertemente las máquinas para oficina (calculadoras, registradoras, clasificadoras). Estas tenían un funcionamiento mecánico.</a:t>
            </a:r>
          </a:p>
          <a:p>
            <a:r>
              <a:rPr lang="es-AR" dirty="0"/>
              <a:t>A fines de los 30 y comienzo de los 40 la Segunda Guerra Mundial motivó la aparición de fondos para el desarrollo de herramientas de cálculo más potentes.</a:t>
            </a:r>
          </a:p>
          <a:p>
            <a:r>
              <a:rPr lang="es-AR" dirty="0"/>
              <a:t>La primera generación de “supercalculadoras” se construyó en base a relés (tomados de la industria telefónica).</a:t>
            </a:r>
          </a:p>
          <a:p>
            <a:pPr marL="0" indent="0">
              <a:buNone/>
            </a:pPr>
            <a:endParaRPr lang="es-AR" dirty="0"/>
          </a:p>
          <a:p>
            <a:endParaRPr lang="es-AR" dirty="0"/>
          </a:p>
        </p:txBody>
      </p:sp>
    </p:spTree>
    <p:extLst>
      <p:ext uri="{BB962C8B-B14F-4D97-AF65-F5344CB8AC3E}">
        <p14:creationId xmlns:p14="http://schemas.microsoft.com/office/powerpoint/2010/main" val="221248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Relés</a:t>
            </a:r>
          </a:p>
        </p:txBody>
      </p:sp>
      <p:sp>
        <p:nvSpPr>
          <p:cNvPr id="3" name="Marcador de contenido 2"/>
          <p:cNvSpPr>
            <a:spLocks noGrp="1"/>
          </p:cNvSpPr>
          <p:nvPr>
            <p:ph idx="1"/>
          </p:nvPr>
        </p:nvSpPr>
        <p:spPr/>
        <p:txBody>
          <a:bodyPr/>
          <a:lstStyle/>
          <a:p>
            <a:r>
              <a:rPr lang="es-AR" dirty="0"/>
              <a:t>Un relé (</a:t>
            </a:r>
            <a:r>
              <a:rPr lang="es-AR" dirty="0" err="1"/>
              <a:t>relay</a:t>
            </a:r>
            <a:r>
              <a:rPr lang="es-AR" dirty="0"/>
              <a:t>) es un dispositivo electromagnético.</a:t>
            </a:r>
          </a:p>
          <a:p>
            <a:pPr lvl="1"/>
            <a:r>
              <a:rPr lang="es-AR" dirty="0"/>
              <a:t>Llave eléctrica controlada por una corriente eléctrica.</a:t>
            </a:r>
          </a:p>
          <a:p>
            <a:pPr marL="457200" lvl="1" indent="0">
              <a:buNone/>
            </a:pPr>
            <a:endParaRPr lang="es-AR" dirty="0"/>
          </a:p>
          <a:p>
            <a:r>
              <a:rPr lang="es-AR" dirty="0"/>
              <a:t>Luego durante el curso veremos que esto permite </a:t>
            </a:r>
          </a:p>
          <a:p>
            <a:pPr marL="0" indent="0">
              <a:buNone/>
            </a:pPr>
            <a:r>
              <a:rPr lang="es-AR" dirty="0"/>
              <a:t>   la construcción de circuitos lógicos.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170" y="2707342"/>
            <a:ext cx="3431241" cy="3431241"/>
          </a:xfrm>
          <a:prstGeom prst="rect">
            <a:avLst/>
          </a:prstGeom>
        </p:spPr>
      </p:pic>
    </p:spTree>
    <p:extLst>
      <p:ext uri="{BB962C8B-B14F-4D97-AF65-F5344CB8AC3E}">
        <p14:creationId xmlns:p14="http://schemas.microsoft.com/office/powerpoint/2010/main" val="180753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relés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215" y="2249488"/>
            <a:ext cx="5396395" cy="3541712"/>
          </a:xfrm>
        </p:spPr>
      </p:pic>
    </p:spTree>
    <p:extLst>
      <p:ext uri="{BB962C8B-B14F-4D97-AF65-F5344CB8AC3E}">
        <p14:creationId xmlns:p14="http://schemas.microsoft.com/office/powerpoint/2010/main" val="24729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23411"/>
          </a:xfrm>
        </p:spPr>
        <p:txBody>
          <a:bodyPr/>
          <a:lstStyle/>
          <a:p>
            <a:pPr algn="ctr"/>
            <a:r>
              <a:rPr lang="es-AR" dirty="0"/>
              <a:t>z3</a:t>
            </a:r>
          </a:p>
        </p:txBody>
      </p:sp>
      <p:sp>
        <p:nvSpPr>
          <p:cNvPr id="3" name="Marcador de contenido 2"/>
          <p:cNvSpPr>
            <a:spLocks noGrp="1"/>
          </p:cNvSpPr>
          <p:nvPr>
            <p:ph idx="1"/>
          </p:nvPr>
        </p:nvSpPr>
        <p:spPr>
          <a:xfrm>
            <a:off x="1141412" y="1648852"/>
            <a:ext cx="9905999" cy="4644372"/>
          </a:xfrm>
        </p:spPr>
        <p:txBody>
          <a:bodyPr/>
          <a:lstStyle/>
          <a:p>
            <a:r>
              <a:rPr lang="es-AR" dirty="0"/>
              <a:t>En Alemania Konrad Zuse completa la fabricación de la primera calculadora automática en base a relés en 1941.</a:t>
            </a:r>
          </a:p>
          <a:p>
            <a:endParaRPr lang="es-AR" dirty="0"/>
          </a:p>
          <a:p>
            <a:endParaRPr lang="es-AR" dirty="0"/>
          </a:p>
          <a:p>
            <a:endParaRPr lang="es-AR" dirty="0"/>
          </a:p>
          <a:p>
            <a:endParaRPr lang="es-AR" dirty="0"/>
          </a:p>
          <a:p>
            <a:endParaRPr lang="es-AR" dirty="0"/>
          </a:p>
          <a:p>
            <a:r>
              <a:rPr lang="es-AR" dirty="0"/>
              <a:t>En 1944 es destruida por un bombardeo.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078" y="2654113"/>
            <a:ext cx="3962550" cy="2796428"/>
          </a:xfrm>
          <a:prstGeom prst="rect">
            <a:avLst/>
          </a:prstGeom>
        </p:spPr>
      </p:pic>
    </p:spTree>
    <p:extLst>
      <p:ext uri="{BB962C8B-B14F-4D97-AF65-F5344CB8AC3E}">
        <p14:creationId xmlns:p14="http://schemas.microsoft.com/office/powerpoint/2010/main" val="42266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Objetivos</a:t>
            </a:r>
          </a:p>
        </p:txBody>
      </p:sp>
      <p:sp>
        <p:nvSpPr>
          <p:cNvPr id="3" name="Marcador de contenido 2"/>
          <p:cNvSpPr>
            <a:spLocks noGrp="1"/>
          </p:cNvSpPr>
          <p:nvPr>
            <p:ph idx="1"/>
          </p:nvPr>
        </p:nvSpPr>
        <p:spPr/>
        <p:txBody>
          <a:bodyPr>
            <a:normAutofit fontScale="92500"/>
          </a:bodyPr>
          <a:lstStyle/>
          <a:p>
            <a:r>
              <a:rPr lang="es-AR" dirty="0"/>
              <a:t>Capacitar al estudiante para que maneje los conceptos básicos de la arquitectura de computadoras, partiendo de los bloques constructivos elementales del microprocesador, y presentando las opciones de diseño teóricas. </a:t>
            </a:r>
          </a:p>
          <a:p>
            <a:r>
              <a:rPr lang="es-AR" dirty="0"/>
              <a:t>Capacitar al estudiante para que comprenda la arquitectura de sistemas y computadoras, tomando como base el modelo clásico de Von Neumann.</a:t>
            </a:r>
          </a:p>
          <a:p>
            <a:r>
              <a:rPr lang="es-AR" dirty="0"/>
              <a:t>Introducir al estudiante en temas de programación de hardware de código abierto (</a:t>
            </a:r>
            <a:r>
              <a:rPr lang="es-AR" dirty="0" err="1"/>
              <a:t>Arduino</a:t>
            </a:r>
            <a:r>
              <a:rPr lang="es-AR" dirty="0"/>
              <a:t>) llevando a la práctica proyectos físicos.</a:t>
            </a:r>
          </a:p>
        </p:txBody>
      </p:sp>
    </p:spTree>
    <p:extLst>
      <p:ext uri="{BB962C8B-B14F-4D97-AF65-F5344CB8AC3E}">
        <p14:creationId xmlns:p14="http://schemas.microsoft.com/office/powerpoint/2010/main" val="171520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34424"/>
            <a:ext cx="9905998" cy="1478570"/>
          </a:xfrm>
        </p:spPr>
        <p:txBody>
          <a:bodyPr/>
          <a:lstStyle/>
          <a:p>
            <a:pPr algn="ctr"/>
            <a:r>
              <a:rPr lang="es-AR" dirty="0"/>
              <a:t>z3</a:t>
            </a:r>
          </a:p>
        </p:txBody>
      </p:sp>
      <p:sp>
        <p:nvSpPr>
          <p:cNvPr id="3" name="Marcador de contenido 2"/>
          <p:cNvSpPr>
            <a:spLocks noGrp="1"/>
          </p:cNvSpPr>
          <p:nvPr>
            <p:ph idx="1"/>
          </p:nvPr>
        </p:nvSpPr>
        <p:spPr>
          <a:xfrm>
            <a:off x="1284849" y="1801251"/>
            <a:ext cx="9905999" cy="3909268"/>
          </a:xfrm>
        </p:spPr>
        <p:txBody>
          <a:bodyPr/>
          <a:lstStyle/>
          <a:p>
            <a:r>
              <a:rPr lang="es-AR" dirty="0"/>
              <a:t>Características:</a:t>
            </a:r>
          </a:p>
          <a:p>
            <a:pPr lvl="1"/>
            <a:r>
              <a:rPr lang="es-AR" dirty="0"/>
              <a:t>2600 relés, binaria.</a:t>
            </a:r>
          </a:p>
          <a:p>
            <a:pPr lvl="1"/>
            <a:r>
              <a:rPr lang="es-AR" dirty="0"/>
              <a:t>Punto flotante.</a:t>
            </a:r>
          </a:p>
          <a:p>
            <a:pPr lvl="1"/>
            <a:r>
              <a:rPr lang="es-AR" dirty="0"/>
              <a:t>64 palabras de memoria.</a:t>
            </a:r>
          </a:p>
          <a:p>
            <a:pPr lvl="1"/>
            <a:r>
              <a:rPr lang="es-AR" dirty="0"/>
              <a:t>3 a 4 sumas por segundo.</a:t>
            </a:r>
          </a:p>
          <a:p>
            <a:pPr lvl="1"/>
            <a:r>
              <a:rPr lang="es-AR" dirty="0"/>
              <a:t>1 multiplicación cada 5 segundos.</a:t>
            </a:r>
          </a:p>
          <a:p>
            <a:pPr marL="457200" lvl="1" indent="0">
              <a:buNone/>
            </a:pPr>
            <a:endParaRPr lang="es-AR" dirty="0"/>
          </a:p>
          <a:p>
            <a:r>
              <a:rPr lang="es-AR" dirty="0"/>
              <a:t>En 1998 se demostró que tuvo la capacidad de ser la primer computadora.</a:t>
            </a:r>
          </a:p>
        </p:txBody>
      </p:sp>
    </p:spTree>
    <p:extLst>
      <p:ext uri="{BB962C8B-B14F-4D97-AF65-F5344CB8AC3E}">
        <p14:creationId xmlns:p14="http://schemas.microsoft.com/office/powerpoint/2010/main" val="399456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Harvard mark 1</a:t>
            </a:r>
          </a:p>
        </p:txBody>
      </p:sp>
      <p:sp>
        <p:nvSpPr>
          <p:cNvPr id="3" name="Marcador de contenido 2"/>
          <p:cNvSpPr>
            <a:spLocks noGrp="1"/>
          </p:cNvSpPr>
          <p:nvPr>
            <p:ph idx="1"/>
          </p:nvPr>
        </p:nvSpPr>
        <p:spPr>
          <a:xfrm>
            <a:off x="1141412" y="2249487"/>
            <a:ext cx="10279623" cy="3541714"/>
          </a:xfrm>
        </p:spPr>
        <p:txBody>
          <a:bodyPr/>
          <a:lstStyle/>
          <a:p>
            <a:r>
              <a:rPr lang="es-AR" dirty="0"/>
              <a:t>Primera calculadora automática (</a:t>
            </a:r>
            <a:r>
              <a:rPr lang="es-AR" dirty="0" err="1"/>
              <a:t>Automatic</a:t>
            </a:r>
            <a:r>
              <a:rPr lang="es-AR" dirty="0"/>
              <a:t> </a:t>
            </a:r>
            <a:r>
              <a:rPr lang="es-AR" dirty="0" err="1"/>
              <a:t>Sequence</a:t>
            </a:r>
            <a:r>
              <a:rPr lang="es-AR" dirty="0"/>
              <a:t> </a:t>
            </a:r>
            <a:r>
              <a:rPr lang="es-AR" dirty="0" err="1"/>
              <a:t>Controlled</a:t>
            </a:r>
            <a:r>
              <a:rPr lang="es-AR" dirty="0"/>
              <a:t> </a:t>
            </a:r>
            <a:r>
              <a:rPr lang="es-AR" dirty="0" err="1"/>
              <a:t>Calculator</a:t>
            </a:r>
            <a:r>
              <a:rPr lang="es-AR" dirty="0"/>
              <a:t>)…</a:t>
            </a:r>
          </a:p>
          <a:p>
            <a:pPr lvl="1"/>
            <a:r>
              <a:rPr lang="es-AR" dirty="0"/>
              <a:t>Construida en Estados Unidos.</a:t>
            </a:r>
          </a:p>
          <a:p>
            <a:r>
              <a:rPr lang="es-AR" dirty="0"/>
              <a:t>Diseñada por Howard </a:t>
            </a:r>
            <a:r>
              <a:rPr lang="es-AR" dirty="0" err="1"/>
              <a:t>Aiken</a:t>
            </a:r>
            <a:r>
              <a:rPr lang="es-AR" dirty="0"/>
              <a:t> de IBM para la Universidad de Harvard.</a:t>
            </a:r>
          </a:p>
          <a:p>
            <a:r>
              <a:rPr lang="es-AR" dirty="0"/>
              <a:t>Entró en operación en 1944.</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571" y="1746909"/>
            <a:ext cx="9905999" cy="4236556"/>
          </a:xfrm>
          <a:prstGeom prst="rect">
            <a:avLst/>
          </a:prstGeom>
        </p:spPr>
      </p:pic>
      <p:sp>
        <p:nvSpPr>
          <p:cNvPr id="5" name="CuadroTexto 4"/>
          <p:cNvSpPr txBox="1"/>
          <p:nvPr/>
        </p:nvSpPr>
        <p:spPr>
          <a:xfrm>
            <a:off x="1283675" y="5371711"/>
            <a:ext cx="10315119" cy="1323439"/>
          </a:xfrm>
          <a:prstGeom prst="rect">
            <a:avLst/>
          </a:prstGeom>
          <a:noFill/>
        </p:spPr>
        <p:txBody>
          <a:bodyPr wrap="square" rtlCol="0">
            <a:spAutoFit/>
          </a:bodyPr>
          <a:lstStyle/>
          <a:p>
            <a:r>
              <a:rPr lang="es-AR" sz="4000" dirty="0"/>
              <a:t>Primera calculadora automática construida en USA</a:t>
            </a:r>
          </a:p>
        </p:txBody>
      </p:sp>
    </p:spTree>
    <p:extLst>
      <p:ext uri="{BB962C8B-B14F-4D97-AF65-F5344CB8AC3E}">
        <p14:creationId xmlns:p14="http://schemas.microsoft.com/office/powerpoint/2010/main" val="6874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Harvard mark 1</a:t>
            </a:r>
          </a:p>
        </p:txBody>
      </p:sp>
      <p:sp>
        <p:nvSpPr>
          <p:cNvPr id="3" name="Marcador de contenido 2"/>
          <p:cNvSpPr>
            <a:spLocks noGrp="1"/>
          </p:cNvSpPr>
          <p:nvPr>
            <p:ph idx="1"/>
          </p:nvPr>
        </p:nvSpPr>
        <p:spPr>
          <a:xfrm>
            <a:off x="1141412" y="2249486"/>
            <a:ext cx="9905999" cy="4115099"/>
          </a:xfrm>
        </p:spPr>
        <p:txBody>
          <a:bodyPr/>
          <a:lstStyle/>
          <a:p>
            <a:r>
              <a:rPr lang="es-AR" dirty="0"/>
              <a:t>Características:</a:t>
            </a:r>
          </a:p>
          <a:p>
            <a:pPr lvl="1"/>
            <a:r>
              <a:rPr lang="es-AR" dirty="0"/>
              <a:t>3500 relés, decimal.</a:t>
            </a:r>
          </a:p>
          <a:p>
            <a:pPr lvl="1"/>
            <a:r>
              <a:rPr lang="es-AR" dirty="0"/>
              <a:t>1500 llaves manuales.</a:t>
            </a:r>
          </a:p>
          <a:p>
            <a:pPr lvl="1"/>
            <a:r>
              <a:rPr lang="es-AR" dirty="0"/>
              <a:t>800 km de cables.</a:t>
            </a:r>
          </a:p>
          <a:p>
            <a:pPr lvl="1"/>
            <a:r>
              <a:rPr lang="es-AR" dirty="0"/>
              <a:t>72 palabras de memoria de 23 dígitos.</a:t>
            </a:r>
          </a:p>
          <a:p>
            <a:pPr lvl="1"/>
            <a:r>
              <a:rPr lang="es-AR" dirty="0"/>
              <a:t>Programación por llaves y tarjetas perforadas</a:t>
            </a:r>
          </a:p>
          <a:p>
            <a:pPr lvl="1"/>
            <a:r>
              <a:rPr lang="es-AR" dirty="0"/>
              <a:t>Performance similar a la Z3</a:t>
            </a:r>
          </a:p>
          <a:p>
            <a:pPr lvl="1"/>
            <a:endParaRPr lang="es-AR" dirty="0"/>
          </a:p>
          <a:p>
            <a:pPr lvl="1"/>
            <a:r>
              <a:rPr lang="es-AR" dirty="0"/>
              <a:t>Entró en funcionamiento en 1944</a:t>
            </a:r>
          </a:p>
        </p:txBody>
      </p:sp>
    </p:spTree>
    <p:extLst>
      <p:ext uri="{BB962C8B-B14F-4D97-AF65-F5344CB8AC3E}">
        <p14:creationId xmlns:p14="http://schemas.microsoft.com/office/powerpoint/2010/main" val="333125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77859"/>
            <a:ext cx="9905998" cy="986165"/>
          </a:xfrm>
        </p:spPr>
        <p:txBody>
          <a:bodyPr/>
          <a:lstStyle/>
          <a:p>
            <a:pPr algn="ctr"/>
            <a:r>
              <a:rPr lang="es-AR" dirty="0"/>
              <a:t>bug</a:t>
            </a:r>
          </a:p>
        </p:txBody>
      </p:sp>
      <p:sp>
        <p:nvSpPr>
          <p:cNvPr id="3" name="Marcador de contenido 2"/>
          <p:cNvSpPr>
            <a:spLocks noGrp="1"/>
          </p:cNvSpPr>
          <p:nvPr>
            <p:ph idx="1"/>
          </p:nvPr>
        </p:nvSpPr>
        <p:spPr>
          <a:xfrm>
            <a:off x="1141412" y="1335087"/>
            <a:ext cx="9905999" cy="2143219"/>
          </a:xfrm>
        </p:spPr>
        <p:txBody>
          <a:bodyPr/>
          <a:lstStyle/>
          <a:p>
            <a:r>
              <a:rPr lang="es-AR" dirty="0"/>
              <a:t>Uno de los “aportes” de MARK I a la historia de la computación es la detección del primer BUG en un programa.</a:t>
            </a:r>
          </a:p>
          <a:p>
            <a:r>
              <a:rPr lang="es-AR" dirty="0"/>
              <a:t>En realidad más que un bug en el programa era un bug en la propia computadora…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947" y="2915490"/>
            <a:ext cx="5715000" cy="3590925"/>
          </a:xfrm>
          <a:prstGeom prst="rect">
            <a:avLst/>
          </a:prstGeom>
        </p:spPr>
      </p:pic>
      <p:sp>
        <p:nvSpPr>
          <p:cNvPr id="5" name="Flecha derecha 4"/>
          <p:cNvSpPr/>
          <p:nvPr/>
        </p:nvSpPr>
        <p:spPr>
          <a:xfrm>
            <a:off x="2877671" y="5145742"/>
            <a:ext cx="276238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CuadroTexto 5"/>
          <p:cNvSpPr txBox="1"/>
          <p:nvPr/>
        </p:nvSpPr>
        <p:spPr>
          <a:xfrm>
            <a:off x="2078680" y="6137083"/>
            <a:ext cx="2458309" cy="369332"/>
          </a:xfrm>
          <a:prstGeom prst="rect">
            <a:avLst/>
          </a:prstGeom>
          <a:noFill/>
        </p:spPr>
        <p:txBody>
          <a:bodyPr wrap="square" rtlCol="0">
            <a:spAutoFit/>
          </a:bodyPr>
          <a:lstStyle/>
          <a:p>
            <a:r>
              <a:rPr lang="es-AR" dirty="0">
                <a:solidFill>
                  <a:srgbClr val="FF0000"/>
                </a:solidFill>
              </a:rPr>
              <a:t>Bitácora de la MARK I</a:t>
            </a:r>
          </a:p>
        </p:txBody>
      </p:sp>
    </p:spTree>
    <p:extLst>
      <p:ext uri="{BB962C8B-B14F-4D97-AF65-F5344CB8AC3E}">
        <p14:creationId xmlns:p14="http://schemas.microsoft.com/office/powerpoint/2010/main" val="297078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08441"/>
          </a:xfrm>
        </p:spPr>
        <p:txBody>
          <a:bodyPr/>
          <a:lstStyle/>
          <a:p>
            <a:pPr algn="ctr"/>
            <a:r>
              <a:rPr lang="es-AR" dirty="0"/>
              <a:t>bug</a:t>
            </a:r>
          </a:p>
        </p:txBody>
      </p:sp>
      <p:sp>
        <p:nvSpPr>
          <p:cNvPr id="3" name="Marcador de contenido 2"/>
          <p:cNvSpPr>
            <a:spLocks noGrp="1"/>
          </p:cNvSpPr>
          <p:nvPr>
            <p:ph idx="1"/>
          </p:nvPr>
        </p:nvSpPr>
        <p:spPr>
          <a:xfrm>
            <a:off x="1141413" y="1770093"/>
            <a:ext cx="9905999" cy="3541714"/>
          </a:xfrm>
        </p:spPr>
        <p:txBody>
          <a:bodyPr/>
          <a:lstStyle/>
          <a:p>
            <a:r>
              <a:rPr lang="es-AR" dirty="0"/>
              <a:t>Y el primer bug lo descubrió…</a:t>
            </a:r>
          </a:p>
          <a:p>
            <a:pPr marL="0" indent="0">
              <a:buNone/>
            </a:pP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820" y="2358501"/>
            <a:ext cx="6048375" cy="3810000"/>
          </a:xfrm>
          <a:prstGeom prst="rect">
            <a:avLst/>
          </a:prstGeom>
        </p:spPr>
      </p:pic>
      <p:sp>
        <p:nvSpPr>
          <p:cNvPr id="5" name="CuadroTexto 4"/>
          <p:cNvSpPr txBox="1"/>
          <p:nvPr/>
        </p:nvSpPr>
        <p:spPr>
          <a:xfrm>
            <a:off x="9143973" y="6258758"/>
            <a:ext cx="1520929" cy="369332"/>
          </a:xfrm>
          <a:prstGeom prst="rect">
            <a:avLst/>
          </a:prstGeom>
          <a:noFill/>
        </p:spPr>
        <p:txBody>
          <a:bodyPr wrap="none" rtlCol="0">
            <a:spAutoFit/>
          </a:bodyPr>
          <a:lstStyle/>
          <a:p>
            <a:r>
              <a:rPr lang="es-AR" dirty="0"/>
              <a:t>Grace </a:t>
            </a:r>
            <a:r>
              <a:rPr lang="es-AR" dirty="0" err="1"/>
              <a:t>Hooper</a:t>
            </a:r>
            <a:endParaRPr lang="es-AR" dirty="0"/>
          </a:p>
        </p:txBody>
      </p:sp>
      <p:sp>
        <p:nvSpPr>
          <p:cNvPr id="6" name="CuadroTexto 5"/>
          <p:cNvSpPr txBox="1"/>
          <p:nvPr/>
        </p:nvSpPr>
        <p:spPr>
          <a:xfrm>
            <a:off x="875823" y="3540950"/>
            <a:ext cx="3740704" cy="923330"/>
          </a:xfrm>
          <a:prstGeom prst="rect">
            <a:avLst/>
          </a:prstGeom>
          <a:noFill/>
        </p:spPr>
        <p:txBody>
          <a:bodyPr wrap="none" rtlCol="0">
            <a:spAutoFit/>
          </a:bodyPr>
          <a:lstStyle/>
          <a:p>
            <a:r>
              <a:rPr lang="es-AR" dirty="0"/>
              <a:t>Muchos opinan que en realidad Grace</a:t>
            </a:r>
          </a:p>
          <a:p>
            <a:r>
              <a:rPr lang="es-AR" dirty="0"/>
              <a:t>No fue quien descubrió el primer bug, </a:t>
            </a:r>
          </a:p>
          <a:p>
            <a:r>
              <a:rPr lang="es-AR" dirty="0"/>
              <a:t>sino quien popularizó la historia.</a:t>
            </a:r>
          </a:p>
        </p:txBody>
      </p:sp>
    </p:spTree>
    <p:extLst>
      <p:ext uri="{BB962C8B-B14F-4D97-AF65-F5344CB8AC3E}">
        <p14:creationId xmlns:p14="http://schemas.microsoft.com/office/powerpoint/2010/main" val="3557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58720"/>
            <a:ext cx="9905998" cy="757521"/>
          </a:xfrm>
        </p:spPr>
        <p:txBody>
          <a:bodyPr/>
          <a:lstStyle/>
          <a:p>
            <a:pPr algn="ctr"/>
            <a:r>
              <a:rPr lang="es-AR" dirty="0" err="1"/>
              <a:t>Debug</a:t>
            </a:r>
            <a:endParaRPr lang="es-AR" dirty="0"/>
          </a:p>
        </p:txBody>
      </p:sp>
      <p:sp>
        <p:nvSpPr>
          <p:cNvPr id="3" name="Marcador de contenido 2"/>
          <p:cNvSpPr>
            <a:spLocks noGrp="1"/>
          </p:cNvSpPr>
          <p:nvPr>
            <p:ph idx="1"/>
          </p:nvPr>
        </p:nvSpPr>
        <p:spPr>
          <a:xfrm>
            <a:off x="1247943" y="1770092"/>
            <a:ext cx="9905999" cy="2642110"/>
          </a:xfrm>
        </p:spPr>
        <p:txBody>
          <a:bodyPr>
            <a:normAutofit/>
          </a:bodyPr>
          <a:lstStyle/>
          <a:p>
            <a:r>
              <a:rPr lang="es-AR" sz="2800" dirty="0"/>
              <a:t>Muchos opinan que en realidad Grace no fue quien descubrió el primer bug, sino quien popularizó la historia.</a:t>
            </a:r>
          </a:p>
          <a:p>
            <a:r>
              <a:rPr lang="es-AR" sz="2800" dirty="0"/>
              <a:t>De todos modos se le atribuye al grupo del Proyecto MARK haber acuñado el término DEBUG para la tarea de depurar programas.</a:t>
            </a:r>
          </a:p>
        </p:txBody>
      </p:sp>
    </p:spTree>
    <p:extLst>
      <p:ext uri="{BB962C8B-B14F-4D97-AF65-F5344CB8AC3E}">
        <p14:creationId xmlns:p14="http://schemas.microsoft.com/office/powerpoint/2010/main" val="245019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13077"/>
            <a:ext cx="9905998" cy="1098138"/>
          </a:xfrm>
        </p:spPr>
        <p:txBody>
          <a:bodyPr/>
          <a:lstStyle/>
          <a:p>
            <a:pPr algn="ctr"/>
            <a:r>
              <a:rPr lang="es-AR" dirty="0"/>
              <a:t>Historia: La era electrónica</a:t>
            </a:r>
          </a:p>
        </p:txBody>
      </p:sp>
      <p:sp>
        <p:nvSpPr>
          <p:cNvPr id="3" name="Marcador de contenido 2"/>
          <p:cNvSpPr>
            <a:spLocks noGrp="1"/>
          </p:cNvSpPr>
          <p:nvPr>
            <p:ph idx="1"/>
          </p:nvPr>
        </p:nvSpPr>
        <p:spPr>
          <a:xfrm>
            <a:off x="1141413" y="1464483"/>
            <a:ext cx="9905999" cy="3541714"/>
          </a:xfrm>
        </p:spPr>
        <p:txBody>
          <a:bodyPr>
            <a:normAutofit fontScale="92500" lnSpcReduction="10000"/>
          </a:bodyPr>
          <a:lstStyle/>
          <a:p>
            <a:r>
              <a:rPr lang="es-AR" dirty="0"/>
              <a:t>Casi en forma simultánea a las primeras máquinas electromagnéticas se desarrollaron las primeras máquinas basadas en componentes electrónicos.</a:t>
            </a:r>
          </a:p>
          <a:p>
            <a:r>
              <a:rPr lang="es-AR" dirty="0"/>
              <a:t>El hecho que una máquina no tenga partes móviles la hace mucho más rápida. (el mundo mecánico es varias veces más lento que el mundo electrónico)</a:t>
            </a:r>
          </a:p>
          <a:p>
            <a:r>
              <a:rPr lang="es-AR" dirty="0"/>
              <a:t>Mover un pedacito de metal por más pequeño que sea lleva mucho más tiempo que mover un electrón.</a:t>
            </a:r>
          </a:p>
          <a:p>
            <a:r>
              <a:rPr lang="es-AR" dirty="0"/>
              <a:t>En esa época los componentes electrónicos que podían funcionar como llaves controladas eran las “válvulas electrónicas” o “tubos al vacío”.</a:t>
            </a:r>
          </a:p>
          <a:p>
            <a:endParaRPr lang="es-AR" dirty="0"/>
          </a:p>
        </p:txBody>
      </p:sp>
    </p:spTree>
    <p:extLst>
      <p:ext uri="{BB962C8B-B14F-4D97-AF65-F5344CB8AC3E}">
        <p14:creationId xmlns:p14="http://schemas.microsoft.com/office/powerpoint/2010/main" val="3770784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64835"/>
            <a:ext cx="9905998" cy="770335"/>
          </a:xfrm>
        </p:spPr>
        <p:txBody>
          <a:bodyPr/>
          <a:lstStyle/>
          <a:p>
            <a:pPr algn="ctr"/>
            <a:r>
              <a:rPr lang="es-AR" dirty="0"/>
              <a:t>Válvula electrónica</a:t>
            </a:r>
          </a:p>
        </p:txBody>
      </p:sp>
      <p:sp>
        <p:nvSpPr>
          <p:cNvPr id="3" name="Marcador de contenido 2"/>
          <p:cNvSpPr>
            <a:spLocks noGrp="1"/>
          </p:cNvSpPr>
          <p:nvPr>
            <p:ph idx="1"/>
          </p:nvPr>
        </p:nvSpPr>
        <p:spPr>
          <a:xfrm>
            <a:off x="1141412" y="1035170"/>
            <a:ext cx="9905999" cy="1518249"/>
          </a:xfrm>
        </p:spPr>
        <p:txBody>
          <a:bodyPr>
            <a:normAutofit fontScale="92500" lnSpcReduction="10000"/>
          </a:bodyPr>
          <a:lstStyle/>
          <a:p>
            <a:r>
              <a:rPr lang="es-AR" dirty="0"/>
              <a:t>Dispositivo que controla el flujo de electrones mediante campos eléctricos.</a:t>
            </a:r>
          </a:p>
          <a:p>
            <a:r>
              <a:rPr lang="es-AR" dirty="0"/>
              <a:t>Fueron inventadas en 1906 y perfeccionadas significativamente en 1912.</a:t>
            </a:r>
          </a:p>
          <a:p>
            <a:r>
              <a:rPr lang="es-AR" dirty="0"/>
              <a:t>Fueron esenciales para la manufactura de computadoras.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099" y="2553419"/>
            <a:ext cx="7418717" cy="3607156"/>
          </a:xfrm>
          <a:prstGeom prst="rect">
            <a:avLst/>
          </a:prstGeom>
        </p:spPr>
      </p:pic>
    </p:spTree>
    <p:extLst>
      <p:ext uri="{BB962C8B-B14F-4D97-AF65-F5344CB8AC3E}">
        <p14:creationId xmlns:p14="http://schemas.microsoft.com/office/powerpoint/2010/main" val="39250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1°Generación de computadoras (1951-1958)</a:t>
            </a:r>
          </a:p>
        </p:txBody>
      </p:sp>
      <p:sp>
        <p:nvSpPr>
          <p:cNvPr id="3" name="Marcador de contenido 2"/>
          <p:cNvSpPr>
            <a:spLocks noGrp="1"/>
          </p:cNvSpPr>
          <p:nvPr>
            <p:ph idx="1"/>
          </p:nvPr>
        </p:nvSpPr>
        <p:spPr/>
        <p:txBody>
          <a:bodyPr>
            <a:normAutofit lnSpcReduction="10000"/>
          </a:bodyPr>
          <a:lstStyle/>
          <a:p>
            <a:r>
              <a:rPr lang="es-AR" dirty="0"/>
              <a:t>Consumían mucha electricidad lo que hacia que generarán mucho calor.</a:t>
            </a:r>
          </a:p>
          <a:p>
            <a:r>
              <a:rPr lang="es-AR" dirty="0"/>
              <a:t>Eran muy voluminosas y resultaban muy costosas.</a:t>
            </a:r>
          </a:p>
          <a:p>
            <a:r>
              <a:rPr lang="es-AR" dirty="0"/>
              <a:t>Usaban válvulas electrónicas para procesar la información.</a:t>
            </a:r>
          </a:p>
          <a:p>
            <a:r>
              <a:rPr lang="es-AR" dirty="0"/>
              <a:t>Tarjetas perforadas para entrar los datos y los programas utilizaban cilindros magnéticos para almacenar información y los programas en un código especial.</a:t>
            </a:r>
          </a:p>
          <a:p>
            <a:r>
              <a:rPr lang="es-AR" dirty="0"/>
              <a:t>A esta generación pertenecen la ENIAC, MARK I, UNIVAC, ADSAC y ADVAC.</a:t>
            </a:r>
          </a:p>
          <a:p>
            <a:endParaRPr lang="es-AR" dirty="0"/>
          </a:p>
        </p:txBody>
      </p:sp>
    </p:spTree>
    <p:extLst>
      <p:ext uri="{BB962C8B-B14F-4D97-AF65-F5344CB8AC3E}">
        <p14:creationId xmlns:p14="http://schemas.microsoft.com/office/powerpoint/2010/main" val="4025513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90716"/>
            <a:ext cx="9905998" cy="718576"/>
          </a:xfrm>
        </p:spPr>
        <p:txBody>
          <a:bodyPr/>
          <a:lstStyle/>
          <a:p>
            <a:pPr algn="ctr"/>
            <a:r>
              <a:rPr lang="es-AR" dirty="0" err="1"/>
              <a:t>eniac</a:t>
            </a:r>
            <a:endParaRPr lang="es-AR" dirty="0"/>
          </a:p>
        </p:txBody>
      </p:sp>
      <p:sp>
        <p:nvSpPr>
          <p:cNvPr id="3" name="Marcador de contenido 2"/>
          <p:cNvSpPr>
            <a:spLocks noGrp="1"/>
          </p:cNvSpPr>
          <p:nvPr>
            <p:ph idx="1"/>
          </p:nvPr>
        </p:nvSpPr>
        <p:spPr>
          <a:xfrm>
            <a:off x="1141413" y="1078302"/>
            <a:ext cx="9905999" cy="5201728"/>
          </a:xfrm>
        </p:spPr>
        <p:txBody>
          <a:bodyPr/>
          <a:lstStyle/>
          <a:p>
            <a:r>
              <a:rPr lang="es-AR" dirty="0" err="1"/>
              <a:t>Electronic</a:t>
            </a:r>
            <a:r>
              <a:rPr lang="es-AR" dirty="0"/>
              <a:t> </a:t>
            </a:r>
            <a:r>
              <a:rPr lang="es-AR" dirty="0" err="1"/>
              <a:t>Numerical</a:t>
            </a:r>
            <a:r>
              <a:rPr lang="es-AR" dirty="0"/>
              <a:t> </a:t>
            </a:r>
            <a:r>
              <a:rPr lang="es-AR" dirty="0" err="1"/>
              <a:t>Integrator</a:t>
            </a:r>
            <a:r>
              <a:rPr lang="es-AR" dirty="0"/>
              <a:t> And </a:t>
            </a:r>
            <a:r>
              <a:rPr lang="es-AR" dirty="0" err="1"/>
              <a:t>Computer</a:t>
            </a:r>
            <a:r>
              <a:rPr lang="es-AR" dirty="0"/>
              <a:t> (ENIAC) fue la primera computadora electrónica.</a:t>
            </a:r>
          </a:p>
          <a:p>
            <a:r>
              <a:rPr lang="es-AR" dirty="0"/>
              <a:t>Fue desarrollada en 1945 por la Moore </a:t>
            </a:r>
            <a:r>
              <a:rPr lang="es-AR" dirty="0" err="1"/>
              <a:t>School</a:t>
            </a:r>
            <a:r>
              <a:rPr lang="es-AR" dirty="0"/>
              <a:t> de la Universidad de Pennsylvania para el </a:t>
            </a:r>
            <a:r>
              <a:rPr lang="es-AR" dirty="0" err="1"/>
              <a:t>Ballistics</a:t>
            </a:r>
            <a:r>
              <a:rPr lang="es-AR" dirty="0"/>
              <a:t> </a:t>
            </a:r>
            <a:r>
              <a:rPr lang="es-AR" dirty="0" err="1"/>
              <a:t>Research</a:t>
            </a:r>
            <a:r>
              <a:rPr lang="es-AR" dirty="0"/>
              <a:t> </a:t>
            </a:r>
            <a:r>
              <a:rPr lang="es-AR" dirty="0" err="1"/>
              <a:t>Laboratory</a:t>
            </a:r>
            <a:r>
              <a:rPr lang="es-AR" dirty="0"/>
              <a:t> del Ejercito de EE.UU.</a:t>
            </a:r>
          </a:p>
          <a:p>
            <a:pPr lvl="1"/>
            <a:r>
              <a:rPr lang="es-AR" dirty="0"/>
              <a:t>Objetivo: Realizar cálculos complejos de trayectorias balísticas.</a:t>
            </a:r>
          </a:p>
          <a:p>
            <a:r>
              <a:rPr lang="es-AR" dirty="0"/>
              <a:t>Pesaba 30 toneladas, ocupaba 450m2 ( llenaba un cuarto de 6 x 12m) y contenía 18000 tubos al vacío. 170kw de consumo(un barrio entero)</a:t>
            </a:r>
          </a:p>
          <a:p>
            <a:r>
              <a:rPr lang="es-AR" dirty="0"/>
              <a:t>5000000 de conexiones soldadas a mano. TBF: 5.6 horas.</a:t>
            </a:r>
          </a:p>
          <a:p>
            <a:r>
              <a:rPr lang="es-AR" dirty="0"/>
              <a:t>Las computadoras EDSAC y EDVAC fueron las primeras con memoria y la UNIVAC fue la que se desarrolló comercialmente.</a:t>
            </a:r>
          </a:p>
          <a:p>
            <a:endParaRPr lang="es-AR" dirty="0"/>
          </a:p>
        </p:txBody>
      </p:sp>
    </p:spTree>
    <p:extLst>
      <p:ext uri="{BB962C8B-B14F-4D97-AF65-F5344CB8AC3E}">
        <p14:creationId xmlns:p14="http://schemas.microsoft.com/office/powerpoint/2010/main" val="4164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Pre-historia: las herramientas de contar y calcular</a:t>
            </a:r>
          </a:p>
        </p:txBody>
      </p:sp>
      <p:sp>
        <p:nvSpPr>
          <p:cNvPr id="3" name="Marcador de contenido 2"/>
          <p:cNvSpPr>
            <a:spLocks noGrp="1"/>
          </p:cNvSpPr>
          <p:nvPr>
            <p:ph idx="1"/>
          </p:nvPr>
        </p:nvSpPr>
        <p:spPr/>
        <p:txBody>
          <a:bodyPr/>
          <a:lstStyle/>
          <a:p>
            <a:r>
              <a:rPr lang="es-AR" sz="3200" dirty="0"/>
              <a:t>Los antecedentes más antiguos de las computadoras se pueden rastrear en distintas máquinas que el hombre diseño a lo largo de la evolución para asistirlo en las tareas de contar y calcular.</a:t>
            </a:r>
          </a:p>
        </p:txBody>
      </p:sp>
    </p:spTree>
    <p:extLst>
      <p:ext uri="{BB962C8B-B14F-4D97-AF65-F5344CB8AC3E}">
        <p14:creationId xmlns:p14="http://schemas.microsoft.com/office/powerpoint/2010/main" val="720266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1002052"/>
          </a:xfrm>
        </p:spPr>
        <p:txBody>
          <a:bodyPr/>
          <a:lstStyle/>
          <a:p>
            <a:pPr algn="ctr"/>
            <a:r>
              <a:rPr lang="es-ES" dirty="0" err="1"/>
              <a:t>eniac</a:t>
            </a:r>
            <a:endParaRPr lang="es-AR" dirty="0"/>
          </a:p>
        </p:txBody>
      </p:sp>
      <p:sp>
        <p:nvSpPr>
          <p:cNvPr id="3" name="Marcador de contenido 2"/>
          <p:cNvSpPr>
            <a:spLocks noGrp="1"/>
          </p:cNvSpPr>
          <p:nvPr>
            <p:ph idx="1"/>
          </p:nvPr>
        </p:nvSpPr>
        <p:spPr/>
        <p:txBody>
          <a:bodyPr/>
          <a:lstStyle/>
          <a:p>
            <a:r>
              <a:rPr lang="es-ES" dirty="0"/>
              <a:t>Decimal</a:t>
            </a:r>
          </a:p>
          <a:p>
            <a:r>
              <a:rPr lang="es-ES" dirty="0"/>
              <a:t>Realizaba 5000 sumas / segundo</a:t>
            </a:r>
          </a:p>
          <a:p>
            <a:r>
              <a:rPr lang="es-ES" dirty="0"/>
              <a:t>350 multiplicaciones / segundo</a:t>
            </a:r>
          </a:p>
          <a:p>
            <a:r>
              <a:rPr lang="es-ES" dirty="0"/>
              <a:t>35 divisiones / segundo</a:t>
            </a:r>
          </a:p>
          <a:p>
            <a:r>
              <a:rPr lang="es-ES" dirty="0"/>
              <a:t>Programable por cables y llaves rotativas</a:t>
            </a:r>
          </a:p>
          <a:p>
            <a:r>
              <a:rPr lang="es-ES" dirty="0"/>
              <a:t>No era una arquitectura de programa almacenado.</a:t>
            </a:r>
            <a:endParaRPr lang="es-AR" dirty="0"/>
          </a:p>
        </p:txBody>
      </p:sp>
    </p:spTree>
    <p:extLst>
      <p:ext uri="{BB962C8B-B14F-4D97-AF65-F5344CB8AC3E}">
        <p14:creationId xmlns:p14="http://schemas.microsoft.com/office/powerpoint/2010/main" val="799423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2" y="109560"/>
            <a:ext cx="9905998" cy="1124017"/>
          </a:xfrm>
        </p:spPr>
        <p:txBody>
          <a:bodyPr/>
          <a:lstStyle/>
          <a:p>
            <a:pPr algn="ctr"/>
            <a:r>
              <a:rPr lang="es-AR" dirty="0"/>
              <a:t>ENIAC</a:t>
            </a:r>
          </a:p>
        </p:txBody>
      </p:sp>
      <p:sp>
        <p:nvSpPr>
          <p:cNvPr id="3" name="Marcador de contenido 2"/>
          <p:cNvSpPr>
            <a:spLocks noGrp="1"/>
          </p:cNvSpPr>
          <p:nvPr>
            <p:ph idx="1"/>
          </p:nvPr>
        </p:nvSpPr>
        <p:spPr>
          <a:xfrm>
            <a:off x="1072402" y="1335086"/>
            <a:ext cx="9905999" cy="3541714"/>
          </a:xfrm>
        </p:spPr>
        <p:txBody>
          <a:bodyPr/>
          <a:lstStyle/>
          <a:p>
            <a:r>
              <a:rPr lang="es-AR" dirty="0"/>
              <a:t>Diseño “modular”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164" y="2064768"/>
            <a:ext cx="4495800" cy="1123950"/>
          </a:xfrm>
          <a:prstGeom prst="rect">
            <a:avLst/>
          </a:prstGeom>
        </p:spPr>
      </p:pic>
      <p:sp>
        <p:nvSpPr>
          <p:cNvPr id="5" name="CuadroTexto 4"/>
          <p:cNvSpPr txBox="1"/>
          <p:nvPr/>
        </p:nvSpPr>
        <p:spPr>
          <a:xfrm>
            <a:off x="2087594" y="3290227"/>
            <a:ext cx="3110660" cy="523220"/>
          </a:xfrm>
          <a:prstGeom prst="rect">
            <a:avLst/>
          </a:prstGeom>
          <a:noFill/>
        </p:spPr>
        <p:txBody>
          <a:bodyPr wrap="none" rtlCol="0">
            <a:spAutoFit/>
          </a:bodyPr>
          <a:lstStyle/>
          <a:p>
            <a:r>
              <a:rPr lang="es-AR" sz="2800" dirty="0"/>
              <a:t>Registro Acumulador</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6" y="1554404"/>
            <a:ext cx="3237961" cy="4518085"/>
          </a:xfrm>
          <a:prstGeom prst="rect">
            <a:avLst/>
          </a:prstGeom>
        </p:spPr>
      </p:pic>
      <p:sp>
        <p:nvSpPr>
          <p:cNvPr id="7" name="CuadroTexto 6"/>
          <p:cNvSpPr txBox="1"/>
          <p:nvPr/>
        </p:nvSpPr>
        <p:spPr>
          <a:xfrm>
            <a:off x="3717985" y="5105312"/>
            <a:ext cx="2717321" cy="461665"/>
          </a:xfrm>
          <a:prstGeom prst="rect">
            <a:avLst/>
          </a:prstGeom>
          <a:noFill/>
        </p:spPr>
        <p:txBody>
          <a:bodyPr wrap="square" rtlCol="0">
            <a:spAutoFit/>
          </a:bodyPr>
          <a:lstStyle/>
          <a:p>
            <a:r>
              <a:rPr lang="es-AR" sz="2400" dirty="0"/>
              <a:t>Esto es una variable</a:t>
            </a:r>
          </a:p>
        </p:txBody>
      </p:sp>
      <p:sp>
        <p:nvSpPr>
          <p:cNvPr id="8" name="Flecha derecha 7"/>
          <p:cNvSpPr/>
          <p:nvPr/>
        </p:nvSpPr>
        <p:spPr>
          <a:xfrm>
            <a:off x="3717985" y="4180681"/>
            <a:ext cx="2850746" cy="862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883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45989"/>
            <a:ext cx="9905998" cy="916984"/>
          </a:xfrm>
        </p:spPr>
        <p:txBody>
          <a:bodyPr/>
          <a:lstStyle/>
          <a:p>
            <a:pPr algn="ctr"/>
            <a:r>
              <a:rPr lang="es-AR" dirty="0"/>
              <a:t>ENIAC</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877" y="1056200"/>
            <a:ext cx="3964053" cy="2879458"/>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507" y="4055298"/>
            <a:ext cx="4093623" cy="266725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441" y="1131016"/>
            <a:ext cx="3493868" cy="2725217"/>
          </a:xfrm>
          <a:prstGeom prst="rect">
            <a:avLst/>
          </a:prstGeom>
        </p:spPr>
      </p:pic>
    </p:spTree>
    <p:extLst>
      <p:ext uri="{BB962C8B-B14F-4D97-AF65-F5344CB8AC3E}">
        <p14:creationId xmlns:p14="http://schemas.microsoft.com/office/powerpoint/2010/main" val="7560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80">
                                          <p:stCondLst>
                                            <p:cond delay="0"/>
                                          </p:stCondLst>
                                        </p:cTn>
                                        <p:tgtEl>
                                          <p:spTgt spid="6"/>
                                        </p:tgtEl>
                                      </p:cBhvr>
                                    </p:animEffect>
                                    <p:anim calcmode="lin" valueType="num">
                                      <p:cBhvr>
                                        <p:cTn id="4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9" dur="26">
                                          <p:stCondLst>
                                            <p:cond delay="650"/>
                                          </p:stCondLst>
                                        </p:cTn>
                                        <p:tgtEl>
                                          <p:spTgt spid="6"/>
                                        </p:tgtEl>
                                      </p:cBhvr>
                                      <p:to x="100000" y="60000"/>
                                    </p:animScale>
                                    <p:animScale>
                                      <p:cBhvr>
                                        <p:cTn id="50" dur="166" decel="50000">
                                          <p:stCondLst>
                                            <p:cond delay="676"/>
                                          </p:stCondLst>
                                        </p:cTn>
                                        <p:tgtEl>
                                          <p:spTgt spid="6"/>
                                        </p:tgtEl>
                                      </p:cBhvr>
                                      <p:to x="100000" y="100000"/>
                                    </p:animScale>
                                    <p:animScale>
                                      <p:cBhvr>
                                        <p:cTn id="51" dur="26">
                                          <p:stCondLst>
                                            <p:cond delay="1312"/>
                                          </p:stCondLst>
                                        </p:cTn>
                                        <p:tgtEl>
                                          <p:spTgt spid="6"/>
                                        </p:tgtEl>
                                      </p:cBhvr>
                                      <p:to x="100000" y="80000"/>
                                    </p:animScale>
                                    <p:animScale>
                                      <p:cBhvr>
                                        <p:cTn id="52" dur="166" decel="50000">
                                          <p:stCondLst>
                                            <p:cond delay="1338"/>
                                          </p:stCondLst>
                                        </p:cTn>
                                        <p:tgtEl>
                                          <p:spTgt spid="6"/>
                                        </p:tgtEl>
                                      </p:cBhvr>
                                      <p:to x="100000" y="100000"/>
                                    </p:animScale>
                                    <p:animScale>
                                      <p:cBhvr>
                                        <p:cTn id="53" dur="26">
                                          <p:stCondLst>
                                            <p:cond delay="1642"/>
                                          </p:stCondLst>
                                        </p:cTn>
                                        <p:tgtEl>
                                          <p:spTgt spid="6"/>
                                        </p:tgtEl>
                                      </p:cBhvr>
                                      <p:to x="100000" y="90000"/>
                                    </p:animScale>
                                    <p:animScale>
                                      <p:cBhvr>
                                        <p:cTn id="54" dur="166" decel="50000">
                                          <p:stCondLst>
                                            <p:cond delay="1668"/>
                                          </p:stCondLst>
                                        </p:cTn>
                                        <p:tgtEl>
                                          <p:spTgt spid="6"/>
                                        </p:tgtEl>
                                      </p:cBhvr>
                                      <p:to x="100000" y="100000"/>
                                    </p:animScale>
                                    <p:animScale>
                                      <p:cBhvr>
                                        <p:cTn id="55" dur="26">
                                          <p:stCondLst>
                                            <p:cond delay="1808"/>
                                          </p:stCondLst>
                                        </p:cTn>
                                        <p:tgtEl>
                                          <p:spTgt spid="6"/>
                                        </p:tgtEl>
                                      </p:cBhvr>
                                      <p:to x="100000" y="95000"/>
                                    </p:animScale>
                                    <p:animScale>
                                      <p:cBhvr>
                                        <p:cTn id="5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72289"/>
            <a:ext cx="9905998" cy="846297"/>
          </a:xfrm>
        </p:spPr>
        <p:txBody>
          <a:bodyPr/>
          <a:lstStyle/>
          <a:p>
            <a:pPr algn="ctr"/>
            <a:r>
              <a:rPr lang="es-AR" dirty="0"/>
              <a:t>COLOSSUS</a:t>
            </a:r>
          </a:p>
        </p:txBody>
      </p:sp>
      <p:sp>
        <p:nvSpPr>
          <p:cNvPr id="3" name="Marcador de contenido 2"/>
          <p:cNvSpPr>
            <a:spLocks noGrp="1"/>
          </p:cNvSpPr>
          <p:nvPr>
            <p:ph idx="1"/>
          </p:nvPr>
        </p:nvSpPr>
        <p:spPr>
          <a:xfrm>
            <a:off x="1141412" y="1255188"/>
            <a:ext cx="9905999" cy="5092346"/>
          </a:xfrm>
        </p:spPr>
        <p:txBody>
          <a:bodyPr>
            <a:normAutofit fontScale="85000" lnSpcReduction="20000"/>
          </a:bodyPr>
          <a:lstStyle/>
          <a:p>
            <a:r>
              <a:rPr lang="es-AR" sz="2800" dirty="0"/>
              <a:t>ENIAC fue la primera computadora electrónica hasta mediados de la década de los ‘70…..</a:t>
            </a:r>
          </a:p>
          <a:p>
            <a:pPr lvl="1"/>
            <a:r>
              <a:rPr lang="es-AR" dirty="0"/>
              <a:t>Cuando el gobierno británico desclasificó documentación mantenida en secreto desde la Segunda Guerra Mundial.</a:t>
            </a:r>
          </a:p>
          <a:p>
            <a:r>
              <a:rPr lang="es-AR" sz="2800" dirty="0"/>
              <a:t>Desde entonces…ENIAC es la primera computadora electrónica construida en los Estados Unidos.</a:t>
            </a:r>
          </a:p>
          <a:p>
            <a:r>
              <a:rPr lang="es-AR" sz="2800" dirty="0"/>
              <a:t>La primera computadora electrónica fue construida en </a:t>
            </a:r>
            <a:r>
              <a:rPr lang="es-AR" sz="2800" dirty="0" err="1"/>
              <a:t>Bletchley</a:t>
            </a:r>
            <a:r>
              <a:rPr lang="es-AR" sz="2800" dirty="0"/>
              <a:t> Park, Inglaterra.</a:t>
            </a:r>
          </a:p>
          <a:p>
            <a:r>
              <a:rPr lang="es-AR" sz="2800" dirty="0"/>
              <a:t>Tenía como objetivo descifrar los mensajes nazis, encriptados con la máquina “Lorenz”.</a:t>
            </a:r>
          </a:p>
          <a:p>
            <a:r>
              <a:rPr lang="es-AR" sz="2800" dirty="0"/>
              <a:t>La máquina “Lorenz” es una versión mucho más avanzada de la máquina “Enigma”.</a:t>
            </a:r>
          </a:p>
        </p:txBody>
      </p:sp>
    </p:spTree>
    <p:extLst>
      <p:ext uri="{BB962C8B-B14F-4D97-AF65-F5344CB8AC3E}">
        <p14:creationId xmlns:p14="http://schemas.microsoft.com/office/powerpoint/2010/main" val="59117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61065"/>
            <a:ext cx="9905998" cy="739765"/>
          </a:xfrm>
        </p:spPr>
        <p:txBody>
          <a:bodyPr/>
          <a:lstStyle/>
          <a:p>
            <a:pPr algn="ctr"/>
            <a:r>
              <a:rPr lang="es-AR" dirty="0" err="1"/>
              <a:t>Colossus</a:t>
            </a:r>
            <a:endParaRPr lang="es-AR" dirty="0"/>
          </a:p>
        </p:txBody>
      </p:sp>
      <p:sp>
        <p:nvSpPr>
          <p:cNvPr id="3" name="Marcador de contenido 2"/>
          <p:cNvSpPr>
            <a:spLocks noGrp="1"/>
          </p:cNvSpPr>
          <p:nvPr>
            <p:ph idx="1"/>
          </p:nvPr>
        </p:nvSpPr>
        <p:spPr>
          <a:xfrm>
            <a:off x="1141413" y="1193044"/>
            <a:ext cx="9905999" cy="5261022"/>
          </a:xfrm>
        </p:spPr>
        <p:txBody>
          <a:bodyPr>
            <a:normAutofit lnSpcReduction="10000"/>
          </a:bodyPr>
          <a:lstStyle/>
          <a:p>
            <a:r>
              <a:rPr lang="es-AR" dirty="0" err="1"/>
              <a:t>Blechtley</a:t>
            </a:r>
            <a:r>
              <a:rPr lang="es-AR" dirty="0"/>
              <a:t> Park era el lugar donde el Servicio Secreto Británico concentró a los mejores matemáticos para dedicarlos a descifrar mensajes alemanes.</a:t>
            </a:r>
          </a:p>
          <a:p>
            <a:r>
              <a:rPr lang="es-AR" dirty="0"/>
              <a:t>Entre ellos se destacaba Alan Turing.</a:t>
            </a:r>
          </a:p>
          <a:p>
            <a:r>
              <a:rPr lang="es-AR" dirty="0"/>
              <a:t>Turing es el padre de la Teoría de la </a:t>
            </a:r>
            <a:r>
              <a:rPr lang="es-AR" dirty="0" err="1"/>
              <a:t>Computabilidad</a:t>
            </a:r>
            <a:r>
              <a:rPr lang="es-AR" dirty="0"/>
              <a:t>.</a:t>
            </a:r>
          </a:p>
          <a:p>
            <a:r>
              <a:rPr lang="es-AR" dirty="0"/>
              <a:t>Es el diseñador de la máquina “Bomba” cuyo objetivo era descifrar los mensajes codificados por Enigma.</a:t>
            </a:r>
          </a:p>
          <a:p>
            <a:r>
              <a:rPr lang="es-AR" dirty="0"/>
              <a:t>A Alan Turing se lo asocia con </a:t>
            </a:r>
            <a:r>
              <a:rPr lang="es-AR" dirty="0" err="1"/>
              <a:t>Colossus</a:t>
            </a:r>
            <a:r>
              <a:rPr lang="es-AR" dirty="0"/>
              <a:t>, aunque no participó en su diseño.</a:t>
            </a:r>
          </a:p>
          <a:p>
            <a:r>
              <a:rPr lang="es-AR" dirty="0"/>
              <a:t>De hecho </a:t>
            </a:r>
            <a:r>
              <a:rPr lang="es-AR" dirty="0" err="1"/>
              <a:t>Colossus</a:t>
            </a:r>
            <a:r>
              <a:rPr lang="es-AR" dirty="0"/>
              <a:t> no es una “Máquina de Turing completa”.</a:t>
            </a:r>
          </a:p>
          <a:p>
            <a:r>
              <a:rPr lang="es-AR" dirty="0"/>
              <a:t>Todas las </a:t>
            </a:r>
            <a:r>
              <a:rPr lang="es-AR" dirty="0" err="1"/>
              <a:t>Colossus</a:t>
            </a:r>
            <a:r>
              <a:rPr lang="es-AR" dirty="0"/>
              <a:t> fueron </a:t>
            </a:r>
            <a:r>
              <a:rPr lang="es-AR" dirty="0" err="1"/>
              <a:t>destruídas</a:t>
            </a:r>
            <a:r>
              <a:rPr lang="es-AR" dirty="0"/>
              <a:t> una vez acabada la Segunda Guerra.</a:t>
            </a:r>
          </a:p>
          <a:p>
            <a:r>
              <a:rPr lang="es-AR" dirty="0"/>
              <a:t>Los planos y toda la documentación fue quemada.</a:t>
            </a:r>
          </a:p>
        </p:txBody>
      </p:sp>
    </p:spTree>
    <p:extLst>
      <p:ext uri="{BB962C8B-B14F-4D97-AF65-F5344CB8AC3E}">
        <p14:creationId xmlns:p14="http://schemas.microsoft.com/office/powerpoint/2010/main" val="119220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5902" y="165756"/>
            <a:ext cx="9905998" cy="730888"/>
          </a:xfrm>
        </p:spPr>
        <p:txBody>
          <a:bodyPr/>
          <a:lstStyle/>
          <a:p>
            <a:pPr algn="ctr"/>
            <a:r>
              <a:rPr lang="es-AR" dirty="0" err="1"/>
              <a:t>colossus</a:t>
            </a:r>
            <a:endParaRPr lang="es-AR"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149" y="1176086"/>
            <a:ext cx="7075503" cy="4850144"/>
          </a:xfrm>
        </p:spPr>
      </p:pic>
    </p:spTree>
    <p:extLst>
      <p:ext uri="{BB962C8B-B14F-4D97-AF65-F5344CB8AC3E}">
        <p14:creationId xmlns:p14="http://schemas.microsoft.com/office/powerpoint/2010/main" val="19510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75444"/>
          </a:xfrm>
        </p:spPr>
        <p:txBody>
          <a:bodyPr/>
          <a:lstStyle/>
          <a:p>
            <a:pPr algn="ctr"/>
            <a:r>
              <a:rPr lang="es-AR" dirty="0"/>
              <a:t>Manchester Mark I</a:t>
            </a:r>
          </a:p>
        </p:txBody>
      </p:sp>
      <p:sp>
        <p:nvSpPr>
          <p:cNvPr id="9" name="Marcador de contenido 8"/>
          <p:cNvSpPr>
            <a:spLocks noGrp="1"/>
          </p:cNvSpPr>
          <p:nvPr>
            <p:ph idx="1"/>
          </p:nvPr>
        </p:nvSpPr>
        <p:spPr>
          <a:xfrm>
            <a:off x="1141413" y="1542121"/>
            <a:ext cx="9905999" cy="4177192"/>
          </a:xfrm>
        </p:spPr>
        <p:txBody>
          <a:bodyPr/>
          <a:lstStyle/>
          <a:p>
            <a:r>
              <a:rPr lang="es-AR" dirty="0"/>
              <a:t>La primer computadora electrónica con programa almacenado fue </a:t>
            </a:r>
            <a:r>
              <a:rPr lang="es-AR" dirty="0" err="1"/>
              <a:t>construída</a:t>
            </a:r>
            <a:r>
              <a:rPr lang="es-AR" dirty="0"/>
              <a:t> en la Universidad de Manchester (Inglaterra) en 1949(experimental)</a:t>
            </a:r>
          </a:p>
          <a:p>
            <a:endParaRPr lang="es-AR"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829" y="2600979"/>
            <a:ext cx="9796581" cy="3463391"/>
          </a:xfrm>
          <a:prstGeom prst="rect">
            <a:avLst/>
          </a:prstGeom>
        </p:spPr>
      </p:pic>
    </p:spTree>
    <p:extLst>
      <p:ext uri="{BB962C8B-B14F-4D97-AF65-F5344CB8AC3E}">
        <p14:creationId xmlns:p14="http://schemas.microsoft.com/office/powerpoint/2010/main" val="2641209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76424" y="431321"/>
            <a:ext cx="8791575" cy="819509"/>
          </a:xfrm>
        </p:spPr>
        <p:txBody>
          <a:bodyPr>
            <a:normAutofit/>
          </a:bodyPr>
          <a:lstStyle/>
          <a:p>
            <a:pPr algn="ctr"/>
            <a:r>
              <a:rPr lang="es-AR" dirty="0"/>
              <a:t>Manchester Mark I</a:t>
            </a:r>
          </a:p>
        </p:txBody>
      </p:sp>
      <p:sp>
        <p:nvSpPr>
          <p:cNvPr id="3" name="Subtítulo 2"/>
          <p:cNvSpPr>
            <a:spLocks noGrp="1"/>
          </p:cNvSpPr>
          <p:nvPr>
            <p:ph type="subTitle" idx="1"/>
          </p:nvPr>
        </p:nvSpPr>
        <p:spPr>
          <a:xfrm>
            <a:off x="1876424" y="1423358"/>
            <a:ext cx="8791575" cy="3834442"/>
          </a:xfrm>
        </p:spPr>
        <p:txBody>
          <a:bodyPr/>
          <a:lstStyle/>
          <a:p>
            <a:r>
              <a:rPr lang="es-AR" dirty="0"/>
              <a:t>1° Programa almacenado:</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201" y="1532852"/>
            <a:ext cx="3881527" cy="4399064"/>
          </a:xfrm>
          <a:prstGeom prst="rect">
            <a:avLst/>
          </a:prstGeom>
        </p:spPr>
      </p:pic>
    </p:spTree>
    <p:extLst>
      <p:ext uri="{BB962C8B-B14F-4D97-AF65-F5344CB8AC3E}">
        <p14:creationId xmlns:p14="http://schemas.microsoft.com/office/powerpoint/2010/main" val="1962922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47973"/>
          </a:xfrm>
        </p:spPr>
        <p:txBody>
          <a:bodyPr/>
          <a:lstStyle/>
          <a:p>
            <a:pPr algn="ctr"/>
            <a:r>
              <a:rPr lang="es-AR" dirty="0"/>
              <a:t>Manchester Mark I </a:t>
            </a:r>
          </a:p>
        </p:txBody>
      </p:sp>
      <p:sp>
        <p:nvSpPr>
          <p:cNvPr id="3" name="Marcador de contenido 2"/>
          <p:cNvSpPr>
            <a:spLocks noGrp="1"/>
          </p:cNvSpPr>
          <p:nvPr>
            <p:ph idx="1"/>
          </p:nvPr>
        </p:nvSpPr>
        <p:spPr/>
        <p:txBody>
          <a:bodyPr/>
          <a:lstStyle/>
          <a:p>
            <a:r>
              <a:rPr lang="es-AR" dirty="0"/>
              <a:t>Y el primer programa lo escribió….</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4989" y="2811822"/>
            <a:ext cx="4357378" cy="3442329"/>
          </a:xfrm>
          <a:prstGeom prst="rect">
            <a:avLst/>
          </a:prstGeom>
        </p:spPr>
      </p:pic>
      <p:sp>
        <p:nvSpPr>
          <p:cNvPr id="5" name="CuadroTexto 4"/>
          <p:cNvSpPr txBox="1"/>
          <p:nvPr/>
        </p:nvSpPr>
        <p:spPr>
          <a:xfrm>
            <a:off x="3579963" y="4701396"/>
            <a:ext cx="1835242" cy="461665"/>
          </a:xfrm>
          <a:prstGeom prst="rect">
            <a:avLst/>
          </a:prstGeom>
          <a:noFill/>
        </p:spPr>
        <p:txBody>
          <a:bodyPr wrap="square" rtlCol="0">
            <a:spAutoFit/>
          </a:bodyPr>
          <a:lstStyle/>
          <a:p>
            <a:r>
              <a:rPr lang="es-AR" sz="2400" dirty="0"/>
              <a:t>Tom </a:t>
            </a:r>
            <a:r>
              <a:rPr lang="es-AR" sz="2400" dirty="0" err="1"/>
              <a:t>Kilburn</a:t>
            </a:r>
            <a:endParaRPr lang="es-AR" sz="2400" dirty="0"/>
          </a:p>
        </p:txBody>
      </p:sp>
    </p:spTree>
    <p:extLst>
      <p:ext uri="{BB962C8B-B14F-4D97-AF65-F5344CB8AC3E}">
        <p14:creationId xmlns:p14="http://schemas.microsoft.com/office/powerpoint/2010/main" val="2154602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44456"/>
          </a:xfrm>
        </p:spPr>
        <p:txBody>
          <a:bodyPr>
            <a:noAutofit/>
          </a:bodyPr>
          <a:lstStyle/>
          <a:p>
            <a:pPr algn="ctr"/>
            <a:r>
              <a:rPr lang="es-AR" sz="4800" dirty="0"/>
              <a:t>EDVAC</a:t>
            </a:r>
          </a:p>
        </p:txBody>
      </p:sp>
      <p:sp>
        <p:nvSpPr>
          <p:cNvPr id="3" name="Marcador de contenido 2"/>
          <p:cNvSpPr>
            <a:spLocks noGrp="1"/>
          </p:cNvSpPr>
          <p:nvPr>
            <p:ph idx="1"/>
          </p:nvPr>
        </p:nvSpPr>
        <p:spPr>
          <a:xfrm>
            <a:off x="1141412" y="1429978"/>
            <a:ext cx="9905999" cy="4220324"/>
          </a:xfrm>
        </p:spPr>
        <p:txBody>
          <a:bodyPr>
            <a:noAutofit/>
          </a:bodyPr>
          <a:lstStyle/>
          <a:p>
            <a:r>
              <a:rPr lang="es-AR" sz="3200" dirty="0"/>
              <a:t>La primer computadora electrónica con programa almacenado </a:t>
            </a:r>
            <a:r>
              <a:rPr lang="es-AR" sz="3200" dirty="0" err="1"/>
              <a:t>construída</a:t>
            </a:r>
            <a:r>
              <a:rPr lang="es-AR" sz="3200" dirty="0"/>
              <a:t> en los Estados Unidos fue la </a:t>
            </a:r>
            <a:r>
              <a:rPr lang="es-AR" sz="3200" dirty="0" err="1"/>
              <a:t>Electronic</a:t>
            </a:r>
            <a:r>
              <a:rPr lang="es-AR" sz="3200" dirty="0"/>
              <a:t> </a:t>
            </a:r>
            <a:r>
              <a:rPr lang="es-AR" sz="3200" dirty="0" err="1"/>
              <a:t>Discrete</a:t>
            </a:r>
            <a:r>
              <a:rPr lang="es-AR" sz="3200" dirty="0"/>
              <a:t> Variable </a:t>
            </a:r>
            <a:r>
              <a:rPr lang="es-AR" sz="3200" dirty="0" err="1"/>
              <a:t>Automatic</a:t>
            </a:r>
            <a:r>
              <a:rPr lang="es-AR" sz="3200" dirty="0"/>
              <a:t> </a:t>
            </a:r>
            <a:r>
              <a:rPr lang="es-AR" sz="3200" dirty="0" err="1"/>
              <a:t>Computer</a:t>
            </a:r>
            <a:r>
              <a:rPr lang="es-AR" sz="3200" dirty="0"/>
              <a:t>(EDVAC).</a:t>
            </a:r>
          </a:p>
          <a:p>
            <a:r>
              <a:rPr lang="es-AR" sz="3200" dirty="0"/>
              <a:t>El diseño se basaba en la ENIAC y en el trabajo de John Von Neumann.</a:t>
            </a:r>
          </a:p>
          <a:p>
            <a:r>
              <a:rPr lang="es-AR" sz="3200" dirty="0"/>
              <a:t>Von </a:t>
            </a:r>
            <a:r>
              <a:rPr lang="es-AR" sz="3200" dirty="0" smtClean="0"/>
              <a:t>Neumann </a:t>
            </a:r>
            <a:r>
              <a:rPr lang="es-AR" sz="3200" dirty="0"/>
              <a:t>se considera el padre de las computadoras modernas.</a:t>
            </a:r>
          </a:p>
          <a:p>
            <a:r>
              <a:rPr lang="es-AR" sz="3200" dirty="0"/>
              <a:t>Entró en servicio en 1951.</a:t>
            </a:r>
          </a:p>
        </p:txBody>
      </p:sp>
    </p:spTree>
    <p:extLst>
      <p:ext uri="{BB962C8B-B14F-4D97-AF65-F5344CB8AC3E}">
        <p14:creationId xmlns:p14="http://schemas.microsoft.com/office/powerpoint/2010/main" val="6850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Porque contar?</a:t>
            </a:r>
          </a:p>
        </p:txBody>
      </p:sp>
      <p:sp>
        <p:nvSpPr>
          <p:cNvPr id="4" name="Rectangle 1"/>
          <p:cNvSpPr>
            <a:spLocks noGrp="1" noChangeArrowheads="1"/>
          </p:cNvSpPr>
          <p:nvPr>
            <p:ph idx="1"/>
          </p:nvPr>
        </p:nvSpPr>
        <p:spPr bwMode="auto">
          <a:xfrm>
            <a:off x="1141413" y="1897462"/>
            <a:ext cx="1057444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b="0" i="0" u="none" strike="noStrike" cap="none" normalizeH="0" baseline="0" dirty="0">
                <a:ln>
                  <a:noFill/>
                </a:ln>
                <a:solidFill>
                  <a:schemeClr val="tx2">
                    <a:lumMod val="60000"/>
                    <a:lumOff val="40000"/>
                  </a:schemeClr>
                </a:solidFill>
                <a:effectLst/>
                <a:latin typeface="Arial" panose="020B0604020202020204" pitchFamily="34" charset="0"/>
                <a:cs typeface="Arial" panose="020B0604020202020204" pitchFamily="34" charset="0"/>
              </a:rPr>
              <a:t>Desde el principio del mundo el hombre tuvo la necesidad de contar sus pertenencias. Los primeros métodos que utilizo el hombre para contar fueron los dedos de las manos y los pies, marcas en la tierra, semillas, y piedras. A medida que su vida se fue complicando, se hizo necesario el realizar los cómputos de forma más simple y rápida. Así que cerca del 1500 A.C. se comenzó a utilizar el ábaco.</a:t>
            </a:r>
            <a:endParaRPr kumimoji="0" lang="es-AR" altLang="es-AR" b="0" i="0" u="none" strike="noStrike" cap="none" normalizeH="0" baseline="0" dirty="0">
              <a:ln>
                <a:noFill/>
              </a:ln>
              <a:solidFill>
                <a:schemeClr val="tx2">
                  <a:lumMod val="60000"/>
                  <a:lumOff val="40000"/>
                </a:schemeClr>
              </a:solidFill>
              <a:effectLst/>
              <a:latin typeface="Arial" panose="020B0604020202020204" pitchFamily="34" charset="0"/>
            </a:endParaRPr>
          </a:p>
        </p:txBody>
      </p:sp>
    </p:spTree>
    <p:extLst>
      <p:ext uri="{BB962C8B-B14F-4D97-AF65-F5344CB8AC3E}">
        <p14:creationId xmlns:p14="http://schemas.microsoft.com/office/powerpoint/2010/main" val="1137671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0720"/>
          </a:xfrm>
        </p:spPr>
        <p:txBody>
          <a:bodyPr/>
          <a:lstStyle/>
          <a:p>
            <a:pPr algn="ctr"/>
            <a:r>
              <a:rPr lang="es-AR" dirty="0"/>
              <a:t>EDVAC</a:t>
            </a: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683" y="1594828"/>
            <a:ext cx="6753833" cy="4170493"/>
          </a:xfrm>
        </p:spPr>
      </p:pic>
    </p:spTree>
    <p:extLst>
      <p:ext uri="{BB962C8B-B14F-4D97-AF65-F5344CB8AC3E}">
        <p14:creationId xmlns:p14="http://schemas.microsoft.com/office/powerpoint/2010/main" val="3866206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25610"/>
          </a:xfrm>
        </p:spPr>
        <p:txBody>
          <a:bodyPr/>
          <a:lstStyle/>
          <a:p>
            <a:pPr algn="ctr"/>
            <a:r>
              <a:rPr lang="es-AR" dirty="0"/>
              <a:t>EDSAC</a:t>
            </a:r>
          </a:p>
        </p:txBody>
      </p:sp>
      <p:sp>
        <p:nvSpPr>
          <p:cNvPr id="3" name="Marcador de contenido 2"/>
          <p:cNvSpPr>
            <a:spLocks noGrp="1"/>
          </p:cNvSpPr>
          <p:nvPr>
            <p:ph idx="1"/>
          </p:nvPr>
        </p:nvSpPr>
        <p:spPr>
          <a:xfrm>
            <a:off x="1141412" y="1818165"/>
            <a:ext cx="9905999" cy="4185819"/>
          </a:xfrm>
        </p:spPr>
        <p:txBody>
          <a:bodyPr>
            <a:normAutofit/>
          </a:bodyPr>
          <a:lstStyle/>
          <a:p>
            <a:r>
              <a:rPr lang="es-AR" sz="2800" dirty="0"/>
              <a:t>La primer computadora electrónica con programa almacenado fue la </a:t>
            </a:r>
            <a:r>
              <a:rPr lang="es-AR" sz="2800" dirty="0" err="1"/>
              <a:t>Electronic</a:t>
            </a:r>
            <a:r>
              <a:rPr lang="es-AR" sz="2800" dirty="0"/>
              <a:t>  </a:t>
            </a:r>
            <a:r>
              <a:rPr lang="es-AR" sz="2800" dirty="0" err="1"/>
              <a:t>Delay</a:t>
            </a:r>
            <a:r>
              <a:rPr lang="es-AR" sz="2800" dirty="0"/>
              <a:t> Storage </a:t>
            </a:r>
            <a:r>
              <a:rPr lang="es-AR" sz="2800" dirty="0" err="1"/>
              <a:t>Automatic</a:t>
            </a:r>
            <a:r>
              <a:rPr lang="es-AR" sz="2800" dirty="0"/>
              <a:t> </a:t>
            </a:r>
            <a:r>
              <a:rPr lang="es-AR" sz="2800" dirty="0" err="1"/>
              <a:t>Calculator</a:t>
            </a:r>
            <a:r>
              <a:rPr lang="es-AR" sz="2800" dirty="0"/>
              <a:t> (EDSAC).</a:t>
            </a:r>
          </a:p>
          <a:p>
            <a:r>
              <a:rPr lang="es-AR" sz="2800" dirty="0"/>
              <a:t>Fue construida en la Universidad de Cambridge (Inglaterra).</a:t>
            </a:r>
          </a:p>
          <a:p>
            <a:r>
              <a:rPr lang="es-AR" sz="2800" dirty="0"/>
              <a:t>Ejecutó su primer programa en 1949.</a:t>
            </a:r>
          </a:p>
          <a:p>
            <a:r>
              <a:rPr lang="es-AR" sz="2800" dirty="0"/>
              <a:t>Su diseño también se basaba en el trabajo de John Von Neumann.</a:t>
            </a:r>
          </a:p>
        </p:txBody>
      </p:sp>
    </p:spTree>
    <p:extLst>
      <p:ext uri="{BB962C8B-B14F-4D97-AF65-F5344CB8AC3E}">
        <p14:creationId xmlns:p14="http://schemas.microsoft.com/office/powerpoint/2010/main" val="1084151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34237"/>
          </a:xfrm>
        </p:spPr>
        <p:txBody>
          <a:bodyPr/>
          <a:lstStyle/>
          <a:p>
            <a:pPr algn="ctr"/>
            <a:r>
              <a:rPr lang="es-AR" dirty="0"/>
              <a:t>Historia: La era del transistor</a:t>
            </a:r>
          </a:p>
        </p:txBody>
      </p:sp>
      <p:sp>
        <p:nvSpPr>
          <p:cNvPr id="3" name="Marcador de contenido 2"/>
          <p:cNvSpPr>
            <a:spLocks noGrp="1"/>
          </p:cNvSpPr>
          <p:nvPr>
            <p:ph idx="1"/>
          </p:nvPr>
        </p:nvSpPr>
        <p:spPr>
          <a:xfrm>
            <a:off x="1141412" y="1844045"/>
            <a:ext cx="9905999" cy="3541714"/>
          </a:xfrm>
        </p:spPr>
        <p:txBody>
          <a:bodyPr/>
          <a:lstStyle/>
          <a:p>
            <a:r>
              <a:rPr lang="es-AR" sz="2800" dirty="0"/>
              <a:t>Las computadoras EDSAC y EDVAC se consideran pertenecientes a la Primera Generación de Computadoras basadas en la Arquitectura  Von Neumann.</a:t>
            </a:r>
          </a:p>
          <a:p>
            <a:pPr marL="0" indent="0">
              <a:buNone/>
            </a:pPr>
            <a:r>
              <a:rPr lang="es-AR" sz="2800" dirty="0"/>
              <a:t> (de hecho todas las computadoras diseñadas desde entonces tienen en definitiva la misma arquitectura)</a:t>
            </a:r>
          </a:p>
          <a:p>
            <a:r>
              <a:rPr lang="es-AR" sz="2800" dirty="0"/>
              <a:t>La Segunda Generación comienza con el transistor.</a:t>
            </a:r>
          </a:p>
          <a:p>
            <a:endParaRPr lang="es-AR" dirty="0"/>
          </a:p>
        </p:txBody>
      </p:sp>
    </p:spTree>
    <p:extLst>
      <p:ext uri="{BB962C8B-B14F-4D97-AF65-F5344CB8AC3E}">
        <p14:creationId xmlns:p14="http://schemas.microsoft.com/office/powerpoint/2010/main" val="751596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a:t>2°Generación (1959-1964): Transistor</a:t>
            </a:r>
          </a:p>
        </p:txBody>
      </p:sp>
      <p:sp>
        <p:nvSpPr>
          <p:cNvPr id="3" name="Marcador de contenido 2"/>
          <p:cNvSpPr>
            <a:spLocks noGrp="1"/>
          </p:cNvSpPr>
          <p:nvPr>
            <p:ph idx="1"/>
          </p:nvPr>
        </p:nvSpPr>
        <p:spPr>
          <a:xfrm>
            <a:off x="1210424" y="1671517"/>
            <a:ext cx="9905999" cy="3541714"/>
          </a:xfrm>
        </p:spPr>
        <p:txBody>
          <a:bodyPr/>
          <a:lstStyle/>
          <a:p>
            <a:r>
              <a:rPr lang="es-AR" dirty="0"/>
              <a:t>Es un dispositivo de estado sólido, que puede funcionar como una llave electrónica controlada.</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252" y="2501660"/>
            <a:ext cx="5799483" cy="4075645"/>
          </a:xfrm>
          <a:prstGeom prst="rect">
            <a:avLst/>
          </a:prstGeom>
        </p:spPr>
      </p:pic>
    </p:spTree>
    <p:extLst>
      <p:ext uri="{BB962C8B-B14F-4D97-AF65-F5344CB8AC3E}">
        <p14:creationId xmlns:p14="http://schemas.microsoft.com/office/powerpoint/2010/main" val="1142310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9346"/>
          </a:xfrm>
        </p:spPr>
        <p:txBody>
          <a:bodyPr/>
          <a:lstStyle/>
          <a:p>
            <a:pPr algn="ctr"/>
            <a:r>
              <a:rPr lang="es-AR" dirty="0"/>
              <a:t>IBM 1401 (1959)</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459" y="1457864"/>
            <a:ext cx="6137905" cy="4456119"/>
          </a:xfrm>
        </p:spPr>
      </p:pic>
    </p:spTree>
    <p:extLst>
      <p:ext uri="{BB962C8B-B14F-4D97-AF65-F5344CB8AC3E}">
        <p14:creationId xmlns:p14="http://schemas.microsoft.com/office/powerpoint/2010/main" val="3396572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err="1"/>
              <a:t>Dec</a:t>
            </a:r>
            <a:r>
              <a:rPr lang="es-AR" dirty="0"/>
              <a:t> pdp-1 (1959)</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0312" y="1371600"/>
            <a:ext cx="6488200" cy="4246083"/>
          </a:xfrm>
        </p:spPr>
      </p:pic>
    </p:spTree>
    <p:extLst>
      <p:ext uri="{BB962C8B-B14F-4D97-AF65-F5344CB8AC3E}">
        <p14:creationId xmlns:p14="http://schemas.microsoft.com/office/powerpoint/2010/main" val="1758007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934237"/>
          </a:xfrm>
        </p:spPr>
        <p:txBody>
          <a:bodyPr/>
          <a:lstStyle/>
          <a:p>
            <a:pPr algn="ctr"/>
            <a:r>
              <a:rPr lang="es-AR" dirty="0" err="1"/>
              <a:t>Mit</a:t>
            </a:r>
            <a:r>
              <a:rPr lang="es-AR" dirty="0"/>
              <a:t> </a:t>
            </a:r>
            <a:r>
              <a:rPr lang="es-AR" dirty="0" err="1"/>
              <a:t>Space</a:t>
            </a:r>
            <a:r>
              <a:rPr lang="es-AR" dirty="0"/>
              <a:t> </a:t>
            </a:r>
            <a:r>
              <a:rPr lang="es-AR" dirty="0" err="1"/>
              <a:t>war</a:t>
            </a:r>
            <a:r>
              <a:rPr lang="es-AR" dirty="0"/>
              <a:t> en pdp-1 (1962)</a:t>
            </a: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922" y="1552755"/>
            <a:ext cx="6314979" cy="4925683"/>
          </a:xfrm>
        </p:spPr>
      </p:pic>
    </p:spTree>
    <p:extLst>
      <p:ext uri="{BB962C8B-B14F-4D97-AF65-F5344CB8AC3E}">
        <p14:creationId xmlns:p14="http://schemas.microsoft.com/office/powerpoint/2010/main" val="3019116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63244"/>
            <a:ext cx="9905998" cy="753082"/>
          </a:xfrm>
        </p:spPr>
        <p:txBody>
          <a:bodyPr/>
          <a:lstStyle/>
          <a:p>
            <a:pPr algn="ctr"/>
            <a:r>
              <a:rPr lang="es-AR" dirty="0"/>
              <a:t>Software</a:t>
            </a:r>
          </a:p>
        </p:txBody>
      </p:sp>
      <p:sp>
        <p:nvSpPr>
          <p:cNvPr id="3" name="Marcador de contenido 2"/>
          <p:cNvSpPr>
            <a:spLocks noGrp="1"/>
          </p:cNvSpPr>
          <p:nvPr>
            <p:ph idx="1"/>
          </p:nvPr>
        </p:nvSpPr>
        <p:spPr>
          <a:xfrm>
            <a:off x="1141413" y="1369593"/>
            <a:ext cx="9905999" cy="3541714"/>
          </a:xfrm>
        </p:spPr>
        <p:txBody>
          <a:bodyPr>
            <a:noAutofit/>
          </a:bodyPr>
          <a:lstStyle/>
          <a:p>
            <a:pPr algn="just"/>
            <a:r>
              <a:rPr lang="es-AR" sz="2800" dirty="0"/>
              <a:t>Las computadoras de esta generación utilizan redes de núcleos magnéticos en lugar de tambores giratorios para el almacenamiento primario. En estos núcleos podían almacenarse datos e instrucciones.</a:t>
            </a:r>
          </a:p>
          <a:p>
            <a:r>
              <a:rPr lang="es-AR" sz="2800" dirty="0"/>
              <a:t>Los programas de computadoras también mejoraron.  El COBOL, un lenguaje de programación de alto nivel, se desarrollo durante esta generación.</a:t>
            </a:r>
          </a:p>
          <a:p>
            <a:r>
              <a:rPr lang="es-AR" sz="2800" dirty="0"/>
              <a:t>Los programas escritos en una computadora podían transferirse a otra con un mínimo esfuerzo.</a:t>
            </a:r>
          </a:p>
        </p:txBody>
      </p:sp>
    </p:spTree>
    <p:extLst>
      <p:ext uri="{BB962C8B-B14F-4D97-AF65-F5344CB8AC3E}">
        <p14:creationId xmlns:p14="http://schemas.microsoft.com/office/powerpoint/2010/main" val="3507641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20111"/>
            <a:ext cx="9905998" cy="856599"/>
          </a:xfrm>
        </p:spPr>
        <p:txBody>
          <a:bodyPr/>
          <a:lstStyle/>
          <a:p>
            <a:pPr algn="ctr"/>
            <a:r>
              <a:rPr lang="es-AR" dirty="0"/>
              <a:t>Historia: la era del integrado (1964-1971)</a:t>
            </a:r>
          </a:p>
        </p:txBody>
      </p:sp>
      <p:sp>
        <p:nvSpPr>
          <p:cNvPr id="3" name="Marcador de contenido 2"/>
          <p:cNvSpPr>
            <a:spLocks noGrp="1"/>
          </p:cNvSpPr>
          <p:nvPr>
            <p:ph idx="1"/>
          </p:nvPr>
        </p:nvSpPr>
        <p:spPr>
          <a:xfrm>
            <a:off x="1141411" y="1276710"/>
            <a:ext cx="9905999" cy="3541714"/>
          </a:xfrm>
        </p:spPr>
        <p:txBody>
          <a:bodyPr>
            <a:normAutofit/>
          </a:bodyPr>
          <a:lstStyle/>
          <a:p>
            <a:r>
              <a:rPr lang="es-AR" sz="2800" dirty="0"/>
              <a:t>A principios de los 60’ se construyen los primeros </a:t>
            </a:r>
            <a:r>
              <a:rPr lang="es-AR" sz="2800" i="1" dirty="0"/>
              <a:t>circuitos integrados, dispositivos que colocan cientos de transistores dentro de una pastilla o chip.</a:t>
            </a:r>
          </a:p>
          <a:p>
            <a:r>
              <a:rPr lang="es-AR" sz="2800" i="1" dirty="0"/>
              <a:t>Las computadoras </a:t>
            </a:r>
            <a:r>
              <a:rPr lang="es-AR" sz="2800" i="1" dirty="0" err="1"/>
              <a:t>construídas</a:t>
            </a:r>
            <a:r>
              <a:rPr lang="es-AR" sz="2800" i="1" dirty="0"/>
              <a:t> con este tipo de dispositivos pertenecen a la Tercera Generación.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178" y="3950844"/>
            <a:ext cx="4971335" cy="2589938"/>
          </a:xfrm>
          <a:prstGeom prst="rect">
            <a:avLst/>
          </a:prstGeom>
        </p:spPr>
      </p:pic>
    </p:spTree>
    <p:extLst>
      <p:ext uri="{BB962C8B-B14F-4D97-AF65-F5344CB8AC3E}">
        <p14:creationId xmlns:p14="http://schemas.microsoft.com/office/powerpoint/2010/main" val="3793256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70335"/>
          </a:xfrm>
        </p:spPr>
        <p:txBody>
          <a:bodyPr/>
          <a:lstStyle/>
          <a:p>
            <a:pPr algn="ctr"/>
            <a:r>
              <a:rPr lang="es-AR" dirty="0" err="1"/>
              <a:t>Ibm</a:t>
            </a:r>
            <a:r>
              <a:rPr lang="es-AR" dirty="0"/>
              <a:t> 360 (1964)</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417" y="1534094"/>
            <a:ext cx="7910559" cy="4736493"/>
          </a:xfrm>
        </p:spPr>
      </p:pic>
    </p:spTree>
    <p:extLst>
      <p:ext uri="{BB962C8B-B14F-4D97-AF65-F5344CB8AC3E}">
        <p14:creationId xmlns:p14="http://schemas.microsoft.com/office/powerpoint/2010/main" val="358627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1291" y="0"/>
            <a:ext cx="9905998" cy="1077362"/>
          </a:xfrm>
        </p:spPr>
        <p:txBody>
          <a:bodyPr/>
          <a:lstStyle/>
          <a:p>
            <a:pPr algn="ctr"/>
            <a:r>
              <a:rPr lang="es-AR" dirty="0"/>
              <a:t>Abaco chino (1500 </a:t>
            </a:r>
            <a:r>
              <a:rPr lang="es-AR" dirty="0" err="1"/>
              <a:t>a.c.</a:t>
            </a:r>
            <a:r>
              <a:rPr lang="es-AR" dirty="0"/>
              <a:t>)</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514" y="963896"/>
            <a:ext cx="4283551" cy="2530742"/>
          </a:xfrm>
        </p:spPr>
      </p:pic>
      <p:sp>
        <p:nvSpPr>
          <p:cNvPr id="7" name="CuadroTexto 6"/>
          <p:cNvSpPr txBox="1"/>
          <p:nvPr/>
        </p:nvSpPr>
        <p:spPr>
          <a:xfrm>
            <a:off x="1484768" y="3748767"/>
            <a:ext cx="9895438" cy="2308324"/>
          </a:xfrm>
          <a:prstGeom prst="rect">
            <a:avLst/>
          </a:prstGeom>
          <a:noFill/>
        </p:spPr>
        <p:txBody>
          <a:bodyPr wrap="square" rtlCol="0">
            <a:spAutoFit/>
          </a:bodyPr>
          <a:lstStyle/>
          <a:p>
            <a:r>
              <a:rPr lang="es-AR" sz="2400" dirty="0"/>
              <a:t>El ábaco es el artefacto más antiguo del que se tiene conocimiento para realizar cómputos matemáticos. Este utiliza cuentas ensartadas en alambres para sumar, restar, multiplicar y dividir.</a:t>
            </a:r>
          </a:p>
          <a:p>
            <a:r>
              <a:rPr lang="es-AR" sz="2400" dirty="0"/>
              <a:t>Algunos aseguran que con la práctica se pueden obtener los resultados más rápidamente que lo que demoraría la mayoría de las personas utilizando una calculadora electrónica.</a:t>
            </a:r>
          </a:p>
        </p:txBody>
      </p:sp>
    </p:spTree>
    <p:extLst>
      <p:ext uri="{BB962C8B-B14F-4D97-AF65-F5344CB8AC3E}">
        <p14:creationId xmlns:p14="http://schemas.microsoft.com/office/powerpoint/2010/main" val="1988532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30720"/>
          </a:xfrm>
        </p:spPr>
        <p:txBody>
          <a:bodyPr/>
          <a:lstStyle/>
          <a:p>
            <a:pPr algn="ctr"/>
            <a:r>
              <a:rPr lang="es-AR" dirty="0" err="1"/>
              <a:t>Ibm</a:t>
            </a:r>
            <a:r>
              <a:rPr lang="es-AR" dirty="0"/>
              <a:t> 360 (1964)</a:t>
            </a:r>
          </a:p>
        </p:txBody>
      </p:sp>
      <p:sp>
        <p:nvSpPr>
          <p:cNvPr id="3" name="Marcador de contenido 2"/>
          <p:cNvSpPr>
            <a:spLocks noGrp="1"/>
          </p:cNvSpPr>
          <p:nvPr>
            <p:ph idx="1"/>
          </p:nvPr>
        </p:nvSpPr>
        <p:spPr>
          <a:xfrm>
            <a:off x="1141412" y="1723274"/>
            <a:ext cx="9905999" cy="4677525"/>
          </a:xfrm>
        </p:spPr>
        <p:txBody>
          <a:bodyPr>
            <a:normAutofit/>
          </a:bodyPr>
          <a:lstStyle/>
          <a:p>
            <a:r>
              <a:rPr lang="es-AR" sz="2800" dirty="0"/>
              <a:t>Es la computadora más representativa de esta generación.</a:t>
            </a:r>
          </a:p>
          <a:p>
            <a:r>
              <a:rPr lang="es-AR" sz="2800" dirty="0"/>
              <a:t>Es la primera para la que se escribió un sistema operativo “comercial”:</a:t>
            </a:r>
          </a:p>
          <a:p>
            <a:r>
              <a:rPr lang="es-AR" sz="2800" dirty="0"/>
              <a:t>D.O.S. (Disk </a:t>
            </a:r>
            <a:r>
              <a:rPr lang="es-AR" sz="2800" dirty="0" err="1"/>
              <a:t>Operating</a:t>
            </a:r>
            <a:r>
              <a:rPr lang="es-AR" sz="2800" dirty="0"/>
              <a:t> </a:t>
            </a:r>
            <a:r>
              <a:rPr lang="es-AR" sz="2800" dirty="0" err="1"/>
              <a:t>System</a:t>
            </a:r>
            <a:r>
              <a:rPr lang="es-AR" sz="2800" dirty="0"/>
              <a:t>) en 1966.</a:t>
            </a:r>
          </a:p>
          <a:p>
            <a:r>
              <a:rPr lang="es-AR" sz="2800" dirty="0"/>
              <a:t>El desarrollo del D.O.S. se considera uno de los primeros grandes proyectos de desarrollo de software.</a:t>
            </a:r>
          </a:p>
          <a:p>
            <a:pPr marL="0" indent="0">
              <a:buNone/>
            </a:pPr>
            <a:endParaRPr lang="es-AR" sz="2800" dirty="0"/>
          </a:p>
        </p:txBody>
      </p:sp>
    </p:spTree>
    <p:extLst>
      <p:ext uri="{BB962C8B-B14F-4D97-AF65-F5344CB8AC3E}">
        <p14:creationId xmlns:p14="http://schemas.microsoft.com/office/powerpoint/2010/main" val="2610200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2402" y="584012"/>
            <a:ext cx="9905998" cy="563301"/>
          </a:xfrm>
        </p:spPr>
        <p:txBody>
          <a:bodyPr>
            <a:normAutofit fontScale="90000"/>
          </a:bodyPr>
          <a:lstStyle/>
          <a:p>
            <a:pPr algn="ctr"/>
            <a:r>
              <a:rPr lang="es-AR" dirty="0"/>
              <a:t>D.O.S.</a:t>
            </a:r>
          </a:p>
        </p:txBody>
      </p:sp>
      <p:sp>
        <p:nvSpPr>
          <p:cNvPr id="3" name="Marcador de contenido 2"/>
          <p:cNvSpPr>
            <a:spLocks noGrp="1"/>
          </p:cNvSpPr>
          <p:nvPr>
            <p:ph idx="1"/>
          </p:nvPr>
        </p:nvSpPr>
        <p:spPr>
          <a:xfrm>
            <a:off x="1072402" y="2007947"/>
            <a:ext cx="9905999" cy="3541714"/>
          </a:xfrm>
        </p:spPr>
        <p:txBody>
          <a:bodyPr>
            <a:normAutofit/>
          </a:bodyPr>
          <a:lstStyle/>
          <a:p>
            <a:r>
              <a:rPr lang="es-AR" sz="2800" dirty="0"/>
              <a:t>Se dice que su director Frederick Phillips Brooks fuel el que acuño la frase:</a:t>
            </a:r>
          </a:p>
          <a:p>
            <a:pPr lvl="1"/>
            <a:r>
              <a:rPr lang="es-AR" sz="2800" dirty="0"/>
              <a:t>La gestación de un bebé lleva nueve meses, sin importar cuantas madres asignes a la tarea.</a:t>
            </a:r>
          </a:p>
          <a:p>
            <a:pPr lvl="1"/>
            <a:r>
              <a:rPr lang="es-AR" sz="2800" dirty="0"/>
              <a:t>Muy útil para justificar atrasos en los proyectos de software…</a:t>
            </a:r>
          </a:p>
        </p:txBody>
      </p:sp>
    </p:spTree>
    <p:extLst>
      <p:ext uri="{BB962C8B-B14F-4D97-AF65-F5344CB8AC3E}">
        <p14:creationId xmlns:p14="http://schemas.microsoft.com/office/powerpoint/2010/main" val="1764591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Ibm</a:t>
            </a:r>
            <a:r>
              <a:rPr lang="es-AR" dirty="0"/>
              <a:t> 370 (1973)</a:t>
            </a:r>
          </a:p>
        </p:txBody>
      </p:sp>
      <p:sp>
        <p:nvSpPr>
          <p:cNvPr id="3" name="Marcador de contenido 2"/>
          <p:cNvSpPr>
            <a:spLocks noGrp="1"/>
          </p:cNvSpPr>
          <p:nvPr>
            <p:ph idx="1"/>
          </p:nvPr>
        </p:nvSpPr>
        <p:spPr/>
        <p:txBody>
          <a:bodyPr>
            <a:normAutofit/>
          </a:bodyPr>
          <a:lstStyle/>
          <a:p>
            <a:r>
              <a:rPr lang="es-AR" sz="2800" dirty="0"/>
              <a:t>Para esta arquitectura se escribió el primer sistema operativo MVS (</a:t>
            </a:r>
            <a:r>
              <a:rPr lang="es-AR" sz="2800" dirty="0" err="1"/>
              <a:t>Multiple</a:t>
            </a:r>
            <a:r>
              <a:rPr lang="es-AR" sz="2800" dirty="0"/>
              <a:t> Virtual Storage)</a:t>
            </a:r>
          </a:p>
          <a:p>
            <a:r>
              <a:rPr lang="es-AR" sz="2800" dirty="0"/>
              <a:t>Este sistema permitía la implementación de “Máquinas Virtuales”</a:t>
            </a:r>
          </a:p>
          <a:p>
            <a:pPr lvl="1"/>
            <a:r>
              <a:rPr lang="es-AR" sz="2800" dirty="0"/>
              <a:t>Antecedente de la actual “Era de la virtualización”</a:t>
            </a:r>
          </a:p>
        </p:txBody>
      </p:sp>
    </p:spTree>
    <p:extLst>
      <p:ext uri="{BB962C8B-B14F-4D97-AF65-F5344CB8AC3E}">
        <p14:creationId xmlns:p14="http://schemas.microsoft.com/office/powerpoint/2010/main" val="4048768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87588"/>
          </a:xfrm>
        </p:spPr>
        <p:txBody>
          <a:bodyPr/>
          <a:lstStyle/>
          <a:p>
            <a:pPr algn="ctr"/>
            <a:r>
              <a:rPr lang="es-AR" dirty="0"/>
              <a:t>IBM 390</a:t>
            </a:r>
          </a:p>
        </p:txBody>
      </p:sp>
      <p:sp>
        <p:nvSpPr>
          <p:cNvPr id="3" name="Marcador de contenido 2"/>
          <p:cNvSpPr>
            <a:spLocks noGrp="1"/>
          </p:cNvSpPr>
          <p:nvPr>
            <p:ph idx="1"/>
          </p:nvPr>
        </p:nvSpPr>
        <p:spPr>
          <a:xfrm>
            <a:off x="1141412" y="1490362"/>
            <a:ext cx="9905999" cy="3541714"/>
          </a:xfrm>
        </p:spPr>
        <p:txBody>
          <a:bodyPr/>
          <a:lstStyle/>
          <a:p>
            <a:r>
              <a:rPr lang="es-AR" dirty="0"/>
              <a:t>Es la más conocida de las “</a:t>
            </a:r>
            <a:r>
              <a:rPr lang="es-AR" dirty="0" err="1"/>
              <a:t>MainFrames</a:t>
            </a:r>
            <a:r>
              <a:rPr lang="es-AR" dirty="0"/>
              <a:t>” </a:t>
            </a:r>
          </a:p>
          <a:p>
            <a:r>
              <a:rPr lang="es-AR" dirty="0" err="1"/>
              <a:t>MainFrame</a:t>
            </a:r>
            <a:r>
              <a:rPr lang="es-AR" dirty="0"/>
              <a:t> era una gran computadora central o Host del cual dependían un montón de terminales “bobas”</a:t>
            </a:r>
          </a:p>
          <a:p>
            <a:r>
              <a:rPr lang="es-AR" dirty="0"/>
              <a:t>Terminal boba era un teclado y una pantalla. Todo el poder de cálculo estaba en el mainframe.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018" y="3628567"/>
            <a:ext cx="4237007" cy="2807017"/>
          </a:xfrm>
          <a:prstGeom prst="rect">
            <a:avLst/>
          </a:prstGeom>
        </p:spPr>
      </p:pic>
    </p:spTree>
    <p:extLst>
      <p:ext uri="{BB962C8B-B14F-4D97-AF65-F5344CB8AC3E}">
        <p14:creationId xmlns:p14="http://schemas.microsoft.com/office/powerpoint/2010/main" val="1312403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856599"/>
          </a:xfrm>
        </p:spPr>
        <p:txBody>
          <a:bodyPr/>
          <a:lstStyle/>
          <a:p>
            <a:pPr algn="ctr"/>
            <a:r>
              <a:rPr lang="es-AR" dirty="0" err="1"/>
              <a:t>Dec</a:t>
            </a:r>
            <a:r>
              <a:rPr lang="es-AR" dirty="0"/>
              <a:t> pdp-11 (1970)</a:t>
            </a:r>
          </a:p>
        </p:txBody>
      </p:sp>
      <p:sp>
        <p:nvSpPr>
          <p:cNvPr id="3" name="Marcador de contenido 2"/>
          <p:cNvSpPr>
            <a:spLocks noGrp="1"/>
          </p:cNvSpPr>
          <p:nvPr>
            <p:ph idx="1"/>
          </p:nvPr>
        </p:nvSpPr>
        <p:spPr>
          <a:xfrm>
            <a:off x="1141412" y="1688770"/>
            <a:ext cx="9905999" cy="3541714"/>
          </a:xfrm>
        </p:spPr>
        <p:txBody>
          <a:bodyPr>
            <a:normAutofit/>
          </a:bodyPr>
          <a:lstStyle/>
          <a:p>
            <a:r>
              <a:rPr lang="es-AR" sz="2800" dirty="0"/>
              <a:t>Producida por Digital </a:t>
            </a:r>
            <a:r>
              <a:rPr lang="es-AR" sz="2800" dirty="0" err="1"/>
              <a:t>Equipment</a:t>
            </a:r>
            <a:r>
              <a:rPr lang="es-AR" sz="2800" dirty="0"/>
              <a:t> </a:t>
            </a:r>
            <a:r>
              <a:rPr lang="es-AR" sz="2800" dirty="0" err="1"/>
              <a:t>Corporation</a:t>
            </a:r>
            <a:r>
              <a:rPr lang="es-AR" sz="2800" dirty="0"/>
              <a:t> (DEC) fue la primer computadora con ancho de palabra de 16 bits.</a:t>
            </a:r>
          </a:p>
          <a:p>
            <a:r>
              <a:rPr lang="es-AR" sz="2800" dirty="0"/>
              <a:t>Para esta máquina fue escrito el primer compilador C y la primera versión del sistema operativo UNIX (hoy popularizado por Linux).</a:t>
            </a:r>
          </a:p>
        </p:txBody>
      </p:sp>
    </p:spTree>
    <p:extLst>
      <p:ext uri="{BB962C8B-B14F-4D97-AF65-F5344CB8AC3E}">
        <p14:creationId xmlns:p14="http://schemas.microsoft.com/office/powerpoint/2010/main" val="2270913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DEC vax-11/780 (1977)</a:t>
            </a:r>
          </a:p>
        </p:txBody>
      </p:sp>
      <p:sp>
        <p:nvSpPr>
          <p:cNvPr id="3" name="Marcador de contenido 2"/>
          <p:cNvSpPr>
            <a:spLocks noGrp="1"/>
          </p:cNvSpPr>
          <p:nvPr>
            <p:ph idx="1"/>
          </p:nvPr>
        </p:nvSpPr>
        <p:spPr/>
        <p:txBody>
          <a:bodyPr>
            <a:normAutofit/>
          </a:bodyPr>
          <a:lstStyle/>
          <a:p>
            <a:r>
              <a:rPr lang="es-AR" sz="2800" dirty="0"/>
              <a:t>Extensión a 32 bits y sistema de memoria virtual de la PDP.</a:t>
            </a:r>
          </a:p>
          <a:p>
            <a:r>
              <a:rPr lang="es-AR" sz="2800" dirty="0"/>
              <a:t>Fue la máquina universitaria por excelencia a fines de los 70’ y principios de los 80’.</a:t>
            </a:r>
          </a:p>
          <a:p>
            <a:r>
              <a:rPr lang="es-AR" sz="2800" dirty="0"/>
              <a:t>Se tomó como patrón de medida de performance.</a:t>
            </a:r>
          </a:p>
          <a:p>
            <a:pPr lvl="1"/>
            <a:r>
              <a:rPr lang="es-AR" sz="2800" dirty="0"/>
              <a:t>Se suponía que era capaz de ejecutar 1 MIPS.</a:t>
            </a:r>
          </a:p>
        </p:txBody>
      </p:sp>
    </p:spTree>
    <p:extLst>
      <p:ext uri="{BB962C8B-B14F-4D97-AF65-F5344CB8AC3E}">
        <p14:creationId xmlns:p14="http://schemas.microsoft.com/office/powerpoint/2010/main" val="2566602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Supercomputadoras: </a:t>
            </a:r>
            <a:r>
              <a:rPr lang="es-AR" dirty="0" err="1"/>
              <a:t>Cray</a:t>
            </a:r>
            <a:r>
              <a:rPr lang="es-AR" dirty="0"/>
              <a:t> (1976)</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147" y="2097088"/>
            <a:ext cx="5609806" cy="3734830"/>
          </a:xfrm>
        </p:spPr>
      </p:pic>
    </p:spTree>
    <p:extLst>
      <p:ext uri="{BB962C8B-B14F-4D97-AF65-F5344CB8AC3E}">
        <p14:creationId xmlns:p14="http://schemas.microsoft.com/office/powerpoint/2010/main" val="2902425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09950"/>
          </a:xfrm>
        </p:spPr>
        <p:txBody>
          <a:bodyPr/>
          <a:lstStyle/>
          <a:p>
            <a:pPr algn="ctr"/>
            <a:r>
              <a:rPr lang="es-AR" dirty="0"/>
              <a:t>Historia: la era del microprocesador</a:t>
            </a:r>
          </a:p>
        </p:txBody>
      </p:sp>
      <p:sp>
        <p:nvSpPr>
          <p:cNvPr id="3" name="Marcador de contenido 2"/>
          <p:cNvSpPr>
            <a:spLocks noGrp="1"/>
          </p:cNvSpPr>
          <p:nvPr>
            <p:ph idx="1"/>
          </p:nvPr>
        </p:nvSpPr>
        <p:spPr>
          <a:xfrm>
            <a:off x="1141413" y="1481736"/>
            <a:ext cx="9905999" cy="3541714"/>
          </a:xfrm>
        </p:spPr>
        <p:txBody>
          <a:bodyPr>
            <a:noAutofit/>
          </a:bodyPr>
          <a:lstStyle/>
          <a:p>
            <a:r>
              <a:rPr lang="es-AR" sz="2800" dirty="0"/>
              <a:t>En los años 70´los avances en la escala de integración (transistores por chip) conduce a los microprocesadores.</a:t>
            </a:r>
          </a:p>
          <a:p>
            <a:r>
              <a:rPr lang="es-AR" sz="2800" dirty="0"/>
              <a:t>Este avance habilita el advenimiento de la “computación personal”, la que cambiaría para siempre la forma de usar las computadoras.</a:t>
            </a:r>
          </a:p>
          <a:p>
            <a:r>
              <a:rPr lang="es-AR" sz="2800" dirty="0"/>
              <a:t>Es decir que se pudo pasar de un Mainframe y terminales tontas a terminales inteligentes.</a:t>
            </a:r>
          </a:p>
          <a:p>
            <a:r>
              <a:rPr lang="es-AR" sz="2800" dirty="0"/>
              <a:t>Algunos dicen que esto representa el comienzo de la cuarta generación.</a:t>
            </a:r>
          </a:p>
        </p:txBody>
      </p:sp>
    </p:spTree>
    <p:extLst>
      <p:ext uri="{BB962C8B-B14F-4D97-AF65-F5344CB8AC3E}">
        <p14:creationId xmlns:p14="http://schemas.microsoft.com/office/powerpoint/2010/main" val="4049291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53082"/>
          </a:xfrm>
        </p:spPr>
        <p:txBody>
          <a:bodyPr/>
          <a:lstStyle/>
          <a:p>
            <a:pPr algn="ctr"/>
            <a:r>
              <a:rPr lang="es-AR" dirty="0"/>
              <a:t>microprocesador</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4477" y="2725651"/>
            <a:ext cx="2235921" cy="2474419"/>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316" y="2398170"/>
            <a:ext cx="4211543" cy="3129382"/>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160" y="2398170"/>
            <a:ext cx="3090018" cy="3177396"/>
          </a:xfrm>
          <a:prstGeom prst="rect">
            <a:avLst/>
          </a:prstGeom>
        </p:spPr>
      </p:pic>
    </p:spTree>
    <p:extLst>
      <p:ext uri="{BB962C8B-B14F-4D97-AF65-F5344CB8AC3E}">
        <p14:creationId xmlns:p14="http://schemas.microsoft.com/office/powerpoint/2010/main" val="50516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49565"/>
          </a:xfrm>
        </p:spPr>
        <p:txBody>
          <a:bodyPr/>
          <a:lstStyle/>
          <a:p>
            <a:pPr algn="ctr"/>
            <a:r>
              <a:rPr lang="es-AR" dirty="0"/>
              <a:t>microprocesador</a:t>
            </a:r>
          </a:p>
        </p:txBody>
      </p:sp>
      <p:sp>
        <p:nvSpPr>
          <p:cNvPr id="3" name="Marcador de contenido 2"/>
          <p:cNvSpPr>
            <a:spLocks noGrp="1"/>
          </p:cNvSpPr>
          <p:nvPr>
            <p:ph idx="1"/>
          </p:nvPr>
        </p:nvSpPr>
        <p:spPr>
          <a:xfrm>
            <a:off x="1141413" y="1490363"/>
            <a:ext cx="9905999" cy="4643018"/>
          </a:xfrm>
        </p:spPr>
        <p:txBody>
          <a:bodyPr>
            <a:normAutofit/>
          </a:bodyPr>
          <a:lstStyle/>
          <a:p>
            <a:r>
              <a:rPr lang="es-AR" dirty="0"/>
              <a:t>En 1970 la compañía Intel lanza el primer microprocesador: el 4004 (4 bits)</a:t>
            </a:r>
          </a:p>
          <a:p>
            <a:r>
              <a:rPr lang="es-AR" dirty="0"/>
              <a:t>Una de las primeras computadoras que utilizó microprocesador fue la </a:t>
            </a:r>
            <a:r>
              <a:rPr lang="es-AR" dirty="0" err="1"/>
              <a:t>Altair</a:t>
            </a:r>
            <a:r>
              <a:rPr lang="es-AR" dirty="0"/>
              <a:t> 8800 en 1974.</a:t>
            </a:r>
          </a:p>
          <a:p>
            <a:r>
              <a:rPr lang="es-AR" dirty="0"/>
              <a:t>Su diseñador Ed Roberts fue el que le puso el término Personal </a:t>
            </a:r>
            <a:r>
              <a:rPr lang="es-AR" dirty="0" err="1"/>
              <a:t>Computer</a:t>
            </a:r>
            <a:r>
              <a:rPr lang="es-AR" dirty="0"/>
              <a:t>.</a:t>
            </a:r>
          </a:p>
          <a:p>
            <a:r>
              <a:rPr lang="es-AR" dirty="0"/>
              <a:t>El nombre de la máquina es tomado de la serie </a:t>
            </a:r>
            <a:r>
              <a:rPr lang="es-AR" dirty="0" err="1"/>
              <a:t>Star</a:t>
            </a:r>
            <a:r>
              <a:rPr lang="es-AR" dirty="0"/>
              <a:t> </a:t>
            </a:r>
            <a:r>
              <a:rPr lang="es-AR" dirty="0" err="1"/>
              <a:t>Trek</a:t>
            </a:r>
            <a:r>
              <a:rPr lang="es-AR" dirty="0"/>
              <a:t>.</a:t>
            </a:r>
          </a:p>
          <a:p>
            <a:r>
              <a:rPr lang="es-AR" dirty="0"/>
              <a:t>Se vendía como un kit para armar.</a:t>
            </a:r>
          </a:p>
          <a:p>
            <a:r>
              <a:rPr lang="es-AR" dirty="0"/>
              <a:t>El mercado era el de los </a:t>
            </a:r>
            <a:r>
              <a:rPr lang="es-AR" dirty="0" err="1"/>
              <a:t>hobbistas</a:t>
            </a:r>
            <a:r>
              <a:rPr lang="es-AR" dirty="0"/>
              <a:t>.</a:t>
            </a:r>
          </a:p>
          <a:p>
            <a:r>
              <a:rPr lang="es-AR" dirty="0"/>
              <a:t>Usaba el 8080 de Intel.</a:t>
            </a:r>
          </a:p>
          <a:p>
            <a:pPr marL="457200" lvl="1" indent="0">
              <a:buNone/>
            </a:pPr>
            <a:endParaRPr lang="es-AR" dirty="0"/>
          </a:p>
          <a:p>
            <a:endParaRPr lang="es-AR" dirty="0"/>
          </a:p>
          <a:p>
            <a:endParaRPr lang="es-AR" dirty="0"/>
          </a:p>
        </p:txBody>
      </p:sp>
    </p:spTree>
    <p:extLst>
      <p:ext uri="{BB962C8B-B14F-4D97-AF65-F5344CB8AC3E}">
        <p14:creationId xmlns:p14="http://schemas.microsoft.com/office/powerpoint/2010/main" val="319076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Quipu (imperio inca)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1392" y="1572729"/>
            <a:ext cx="4864146" cy="2944950"/>
          </a:xfrm>
        </p:spPr>
      </p:pic>
      <p:sp>
        <p:nvSpPr>
          <p:cNvPr id="5" name="CuadroTexto 4"/>
          <p:cNvSpPr txBox="1"/>
          <p:nvPr/>
        </p:nvSpPr>
        <p:spPr>
          <a:xfrm>
            <a:off x="1656783" y="4590108"/>
            <a:ext cx="9542353" cy="1200329"/>
          </a:xfrm>
          <a:prstGeom prst="rect">
            <a:avLst/>
          </a:prstGeom>
          <a:noFill/>
        </p:spPr>
        <p:txBody>
          <a:bodyPr wrap="square" rtlCol="0">
            <a:spAutoFit/>
          </a:bodyPr>
          <a:lstStyle/>
          <a:p>
            <a:r>
              <a:rPr lang="es-AR" dirty="0"/>
              <a:t>El quipu era un sistema de contabilidad utilizado por el pueblo Inca basado en hilos sobre los que se hacían nudos de más o menos vueltas indicando cantidades, cada hilo representaba algo de la realidad: personas, ganado, maíz, oro, plata, etc. Y los nudos sobre cada hilo la cantidad de esos elemento que se tenían.</a:t>
            </a:r>
          </a:p>
        </p:txBody>
      </p:sp>
    </p:spTree>
    <p:extLst>
      <p:ext uri="{BB962C8B-B14F-4D97-AF65-F5344CB8AC3E}">
        <p14:creationId xmlns:p14="http://schemas.microsoft.com/office/powerpoint/2010/main" val="1201841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15059"/>
          </a:xfrm>
        </p:spPr>
        <p:txBody>
          <a:bodyPr/>
          <a:lstStyle/>
          <a:p>
            <a:pPr algn="ctr"/>
            <a:r>
              <a:rPr lang="es-AR" dirty="0" err="1"/>
              <a:t>altaIR</a:t>
            </a:r>
            <a:r>
              <a:rPr lang="es-AR" dirty="0"/>
              <a:t> 8800 (1974)</a:t>
            </a:r>
          </a:p>
        </p:txBody>
      </p:sp>
      <p:sp>
        <p:nvSpPr>
          <p:cNvPr id="3" name="Marcador de contenido 2"/>
          <p:cNvSpPr>
            <a:spLocks noGrp="1"/>
          </p:cNvSpPr>
          <p:nvPr>
            <p:ph idx="1"/>
          </p:nvPr>
        </p:nvSpPr>
        <p:spPr>
          <a:xfrm>
            <a:off x="1288061" y="1404098"/>
            <a:ext cx="9905999" cy="3541714"/>
          </a:xfrm>
        </p:spPr>
        <p:txBody>
          <a:bodyPr/>
          <a:lstStyle/>
          <a:p>
            <a:r>
              <a:rPr lang="es-AR" dirty="0"/>
              <a:t>Ocupa un lugar destacado en la historia porque para ella se escribió el primer sistema operativo para microprocesadores: el CP/M (Control </a:t>
            </a:r>
            <a:r>
              <a:rPr lang="es-AR" dirty="0" err="1"/>
              <a:t>Program</a:t>
            </a:r>
            <a:r>
              <a:rPr lang="es-AR" dirty="0"/>
              <a:t> </a:t>
            </a:r>
            <a:r>
              <a:rPr lang="es-AR" dirty="0" err="1"/>
              <a:t>for</a:t>
            </a:r>
            <a:r>
              <a:rPr lang="es-AR" dirty="0"/>
              <a:t> </a:t>
            </a:r>
            <a:r>
              <a:rPr lang="es-AR" dirty="0" err="1"/>
              <a:t>Microcomputers</a:t>
            </a:r>
            <a:r>
              <a:rPr lang="es-AR" dirty="0"/>
              <a:t>).</a:t>
            </a:r>
          </a:p>
          <a:p>
            <a:pPr lvl="2"/>
            <a:r>
              <a:rPr lang="es-AR" dirty="0"/>
              <a:t>Gary </a:t>
            </a:r>
            <a:r>
              <a:rPr lang="es-AR" dirty="0" err="1"/>
              <a:t>Kildall</a:t>
            </a:r>
            <a:r>
              <a:rPr lang="es-AR" dirty="0"/>
              <a:t> de Digital </a:t>
            </a:r>
            <a:r>
              <a:rPr lang="es-AR" dirty="0" err="1"/>
              <a:t>Research</a:t>
            </a:r>
            <a:r>
              <a:rPr lang="es-AR" dirty="0"/>
              <a:t>.</a:t>
            </a:r>
          </a:p>
          <a:p>
            <a:r>
              <a:rPr lang="es-AR" dirty="0"/>
              <a:t>El CP/M corría sobre el 8080 de Intel y el Z80 de </a:t>
            </a:r>
            <a:r>
              <a:rPr lang="es-AR" dirty="0" err="1"/>
              <a:t>Zilog</a:t>
            </a:r>
            <a:r>
              <a:rPr lang="es-AR" dirty="0"/>
              <a:t>(copia mejorada del 8080).</a:t>
            </a:r>
          </a:p>
          <a:p>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023" y="3730310"/>
            <a:ext cx="4717486" cy="2772045"/>
          </a:xfrm>
          <a:prstGeom prst="rect">
            <a:avLst/>
          </a:prstGeom>
        </p:spPr>
      </p:pic>
    </p:spTree>
    <p:extLst>
      <p:ext uri="{BB962C8B-B14F-4D97-AF65-F5344CB8AC3E}">
        <p14:creationId xmlns:p14="http://schemas.microsoft.com/office/powerpoint/2010/main" val="396584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316593"/>
            <a:ext cx="9905998" cy="563301"/>
          </a:xfrm>
        </p:spPr>
        <p:txBody>
          <a:bodyPr>
            <a:normAutofit fontScale="90000"/>
          </a:bodyPr>
          <a:lstStyle/>
          <a:p>
            <a:pPr algn="ctr"/>
            <a:r>
              <a:rPr lang="es-AR" dirty="0" err="1"/>
              <a:t>apple</a:t>
            </a:r>
            <a:endParaRPr lang="es-AR" dirty="0"/>
          </a:p>
        </p:txBody>
      </p:sp>
      <p:sp>
        <p:nvSpPr>
          <p:cNvPr id="3" name="Marcador de contenido 2"/>
          <p:cNvSpPr>
            <a:spLocks noGrp="1"/>
          </p:cNvSpPr>
          <p:nvPr>
            <p:ph idx="1"/>
          </p:nvPr>
        </p:nvSpPr>
        <p:spPr>
          <a:xfrm>
            <a:off x="1141412" y="964150"/>
            <a:ext cx="9905999" cy="5117471"/>
          </a:xfrm>
        </p:spPr>
        <p:txBody>
          <a:bodyPr/>
          <a:lstStyle/>
          <a:p>
            <a:r>
              <a:rPr lang="es-AR" dirty="0"/>
              <a:t>En 1975 comienza una revolución que cambiaría para siempre la industria.</a:t>
            </a:r>
          </a:p>
          <a:p>
            <a:r>
              <a:rPr lang="es-AR" dirty="0"/>
              <a:t>Steve Jobs (programador de juegos en Atari) y Steve </a:t>
            </a:r>
            <a:r>
              <a:rPr lang="es-AR" dirty="0" err="1"/>
              <a:t>Wozniak</a:t>
            </a:r>
            <a:r>
              <a:rPr lang="es-AR" dirty="0"/>
              <a:t>(trabajaba en el sector calculadoras de Hewlett Packard) se juntaron para diseñar una nueva computadora.</a:t>
            </a:r>
          </a:p>
          <a:p>
            <a:r>
              <a:rPr lang="es-AR" dirty="0"/>
              <a:t>La empresa nace en el garaje de la casa de Jobs.</a:t>
            </a:r>
          </a:p>
          <a:p>
            <a:r>
              <a:rPr lang="es-AR" dirty="0"/>
              <a:t>Muchos piensan que Jobs revolucionó la industria de la computación.</a:t>
            </a:r>
          </a:p>
          <a:p>
            <a:pPr marL="0" indent="0">
              <a:buNone/>
            </a:pP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720" y="3991875"/>
            <a:ext cx="4658265" cy="2620274"/>
          </a:xfrm>
          <a:prstGeom prst="rect">
            <a:avLst/>
          </a:prstGeom>
        </p:spPr>
      </p:pic>
    </p:spTree>
    <p:extLst>
      <p:ext uri="{BB962C8B-B14F-4D97-AF65-F5344CB8AC3E}">
        <p14:creationId xmlns:p14="http://schemas.microsoft.com/office/powerpoint/2010/main" val="74430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apple</a:t>
            </a:r>
            <a:endParaRPr lang="es-AR"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3220" y="2249488"/>
            <a:ext cx="5782386" cy="3541712"/>
          </a:xfrm>
        </p:spPr>
      </p:pic>
    </p:spTree>
    <p:extLst>
      <p:ext uri="{BB962C8B-B14F-4D97-AF65-F5344CB8AC3E}">
        <p14:creationId xmlns:p14="http://schemas.microsoft.com/office/powerpoint/2010/main" val="3743219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420110"/>
            <a:ext cx="9905998" cy="744456"/>
          </a:xfrm>
        </p:spPr>
        <p:txBody>
          <a:bodyPr/>
          <a:lstStyle/>
          <a:p>
            <a:pPr algn="ctr"/>
            <a:r>
              <a:rPr lang="es-AR" dirty="0"/>
              <a:t>Apple (Steve </a:t>
            </a:r>
            <a:r>
              <a:rPr lang="es-AR" dirty="0" err="1"/>
              <a:t>Wosniak</a:t>
            </a:r>
            <a:r>
              <a:rPr lang="es-AR" dirty="0"/>
              <a:t>)</a:t>
            </a:r>
          </a:p>
        </p:txBody>
      </p:sp>
      <p:sp>
        <p:nvSpPr>
          <p:cNvPr id="3" name="Marcador de contenido 2"/>
          <p:cNvSpPr>
            <a:spLocks noGrp="1"/>
          </p:cNvSpPr>
          <p:nvPr>
            <p:ph idx="1"/>
          </p:nvPr>
        </p:nvSpPr>
        <p:spPr>
          <a:xfrm>
            <a:off x="5960853" y="1164566"/>
            <a:ext cx="5086558" cy="4942936"/>
          </a:xfrm>
        </p:spPr>
        <p:txBody>
          <a:bodyPr/>
          <a:lstStyle/>
          <a:p>
            <a:r>
              <a:rPr lang="es-AR" dirty="0"/>
              <a:t>El que verdaderamente revolucionó el mundo de las computadoras.</a:t>
            </a:r>
          </a:p>
          <a:p>
            <a:r>
              <a:rPr lang="es-AR" dirty="0"/>
              <a:t>Nada sería como hoy si no hubiera convencido a Steve Jobs de diseñar la Apple I con arquitectura abierta.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753" y="1292971"/>
            <a:ext cx="3889659" cy="497843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988" y="3589671"/>
            <a:ext cx="3620369" cy="3003713"/>
          </a:xfrm>
          <a:prstGeom prst="rect">
            <a:avLst/>
          </a:prstGeom>
        </p:spPr>
      </p:pic>
    </p:spTree>
    <p:extLst>
      <p:ext uri="{BB962C8B-B14F-4D97-AF65-F5344CB8AC3E}">
        <p14:creationId xmlns:p14="http://schemas.microsoft.com/office/powerpoint/2010/main" val="21591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342472"/>
            <a:ext cx="9905998" cy="787588"/>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2" y="1266074"/>
            <a:ext cx="9905999" cy="4875933"/>
          </a:xfrm>
        </p:spPr>
        <p:txBody>
          <a:bodyPr>
            <a:normAutofit fontScale="25000" lnSpcReduction="20000"/>
          </a:bodyPr>
          <a:lstStyle/>
          <a:p>
            <a:r>
              <a:rPr lang="es-AR" sz="9600" dirty="0"/>
              <a:t>IBM era en esos momentos el fabricante líder indiscutido a nivel mundial.</a:t>
            </a:r>
          </a:p>
          <a:p>
            <a:r>
              <a:rPr lang="es-AR" sz="9600" dirty="0"/>
              <a:t>Era el paradigma de los “sistemas propietarios”.</a:t>
            </a:r>
          </a:p>
          <a:p>
            <a:r>
              <a:rPr lang="es-AR" sz="9600" dirty="0"/>
              <a:t>Su lema era “Nadie fue despedido nunca por comprar IBM”.</a:t>
            </a:r>
          </a:p>
          <a:p>
            <a:r>
              <a:rPr lang="es-AR" sz="9600" dirty="0"/>
              <a:t>Estaban preocupados por el crecimiento de Apple.</a:t>
            </a:r>
          </a:p>
          <a:p>
            <a:r>
              <a:rPr lang="es-AR" sz="9600" dirty="0"/>
              <a:t>Decide entrar en el mercado de las computadoras personales.</a:t>
            </a:r>
          </a:p>
          <a:p>
            <a:pPr lvl="1"/>
            <a:r>
              <a:rPr lang="es-AR" sz="9600" dirty="0"/>
              <a:t>Aunque no demasiado convencida.</a:t>
            </a:r>
          </a:p>
          <a:p>
            <a:pPr lvl="1"/>
            <a:r>
              <a:rPr lang="es-AR" sz="9600" dirty="0"/>
              <a:t>Pensaban que iban a oficiar de “terminales inteligentes”.</a:t>
            </a:r>
          </a:p>
          <a:p>
            <a:r>
              <a:rPr lang="es-AR" sz="9600" dirty="0"/>
              <a:t>Lanzan el modelo PC-1 (Personal </a:t>
            </a:r>
            <a:r>
              <a:rPr lang="es-AR" sz="9600" dirty="0" err="1"/>
              <a:t>Computer</a:t>
            </a:r>
            <a:r>
              <a:rPr lang="es-AR" sz="9600" dirty="0"/>
              <a:t> 1) en agosto de 1981.</a:t>
            </a:r>
          </a:p>
          <a:p>
            <a:r>
              <a:rPr lang="es-AR" sz="9600" dirty="0"/>
              <a:t>En el primer mes venden 13000 </a:t>
            </a:r>
            <a:r>
              <a:rPr lang="es-AR" sz="9600" dirty="0" err="1"/>
              <a:t>PCs</a:t>
            </a:r>
            <a:r>
              <a:rPr lang="es-AR" sz="9600" dirty="0"/>
              <a:t>!</a:t>
            </a:r>
          </a:p>
          <a:p>
            <a:endParaRPr lang="es-AR" sz="51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550" y="2339951"/>
            <a:ext cx="1901922" cy="1901922"/>
          </a:xfrm>
          <a:prstGeom prst="rect">
            <a:avLst/>
          </a:prstGeom>
        </p:spPr>
      </p:pic>
    </p:spTree>
    <p:extLst>
      <p:ext uri="{BB962C8B-B14F-4D97-AF65-F5344CB8AC3E}">
        <p14:creationId xmlns:p14="http://schemas.microsoft.com/office/powerpoint/2010/main" val="27971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649565"/>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2" y="1404098"/>
            <a:ext cx="9905999" cy="3541714"/>
          </a:xfrm>
        </p:spPr>
        <p:txBody>
          <a:bodyPr>
            <a:normAutofit fontScale="92500" lnSpcReduction="10000"/>
          </a:bodyPr>
          <a:lstStyle/>
          <a:p>
            <a:r>
              <a:rPr lang="es-AR" dirty="0"/>
              <a:t>Características:</a:t>
            </a:r>
          </a:p>
          <a:p>
            <a:r>
              <a:rPr lang="es-AR" dirty="0"/>
              <a:t>Microprocesador Intel 8088 (16bits)</a:t>
            </a:r>
          </a:p>
          <a:p>
            <a:r>
              <a:rPr lang="es-AR" dirty="0"/>
              <a:t>64kb de memoria RAM (modelos posteriores llegaban a 256 Kb)</a:t>
            </a:r>
          </a:p>
          <a:p>
            <a:r>
              <a:rPr lang="es-AR" dirty="0" err="1"/>
              <a:t>Disketera</a:t>
            </a:r>
            <a:r>
              <a:rPr lang="es-AR" dirty="0"/>
              <a:t> 5”1/4</a:t>
            </a:r>
          </a:p>
          <a:p>
            <a:r>
              <a:rPr lang="es-AR" b="1" dirty="0">
                <a:solidFill>
                  <a:srgbClr val="FF0000"/>
                </a:solidFill>
              </a:rPr>
              <a:t>Slots de </a:t>
            </a:r>
            <a:r>
              <a:rPr lang="es-AR" b="1" u="sng" dirty="0">
                <a:solidFill>
                  <a:srgbClr val="FF0000"/>
                </a:solidFill>
              </a:rPr>
              <a:t>expansión</a:t>
            </a:r>
          </a:p>
          <a:p>
            <a:r>
              <a:rPr lang="es-AR" b="1" dirty="0">
                <a:solidFill>
                  <a:srgbClr val="FF0000"/>
                </a:solidFill>
              </a:rPr>
              <a:t>Arquitectura abierta                                 </a:t>
            </a:r>
            <a:r>
              <a:rPr lang="es-AR" dirty="0"/>
              <a:t>Querían competir con Apple</a:t>
            </a:r>
          </a:p>
          <a:p>
            <a:r>
              <a:rPr lang="es-AR" dirty="0"/>
              <a:t>Sistema operativo PC-DOS</a:t>
            </a:r>
          </a:p>
        </p:txBody>
      </p:sp>
      <p:sp>
        <p:nvSpPr>
          <p:cNvPr id="5" name="Flecha derecha 4"/>
          <p:cNvSpPr/>
          <p:nvPr/>
        </p:nvSpPr>
        <p:spPr>
          <a:xfrm rot="10800000">
            <a:off x="4986068" y="37438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980947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351099"/>
            <a:ext cx="9905998" cy="865225"/>
          </a:xfrm>
        </p:spPr>
        <p:txBody>
          <a:bodyPr/>
          <a:lstStyle/>
          <a:p>
            <a:pPr algn="ctr"/>
            <a:r>
              <a:rPr lang="es-AR" dirty="0" err="1"/>
              <a:t>Ibm</a:t>
            </a:r>
            <a:r>
              <a:rPr lang="es-AR" dirty="0"/>
              <a:t> pc (1981)</a:t>
            </a:r>
          </a:p>
        </p:txBody>
      </p:sp>
      <p:sp>
        <p:nvSpPr>
          <p:cNvPr id="3" name="Marcador de contenido 2"/>
          <p:cNvSpPr>
            <a:spLocks noGrp="1"/>
          </p:cNvSpPr>
          <p:nvPr>
            <p:ph idx="1"/>
          </p:nvPr>
        </p:nvSpPr>
        <p:spPr>
          <a:xfrm>
            <a:off x="1141411" y="1395471"/>
            <a:ext cx="9905999" cy="4772415"/>
          </a:xfrm>
        </p:spPr>
        <p:txBody>
          <a:bodyPr>
            <a:normAutofit/>
          </a:bodyPr>
          <a:lstStyle/>
          <a:p>
            <a:r>
              <a:rPr lang="es-AR" dirty="0"/>
              <a:t>Algunas decisiones que determinaron el mundo tal como lo conocemos hoy:</a:t>
            </a:r>
          </a:p>
          <a:p>
            <a:r>
              <a:rPr lang="es-AR" dirty="0"/>
              <a:t>-Selecciona a Intel para suministrar el microprocesador, para diferenciarse de su principal competidor Apple.</a:t>
            </a:r>
          </a:p>
          <a:p>
            <a:r>
              <a:rPr lang="es-AR" dirty="0"/>
              <a:t>- Selecciona a Microsoft para suministrar el sistema operativo, porque Digital </a:t>
            </a:r>
            <a:r>
              <a:rPr lang="es-AR" dirty="0" err="1"/>
              <a:t>Research</a:t>
            </a:r>
            <a:r>
              <a:rPr lang="es-AR" dirty="0"/>
              <a:t> (Gary </a:t>
            </a:r>
            <a:r>
              <a:rPr lang="es-AR" dirty="0" err="1"/>
              <a:t>Kildall</a:t>
            </a:r>
            <a:r>
              <a:rPr lang="es-AR" dirty="0"/>
              <a:t>) no quiso venderles el CP/M. </a:t>
            </a:r>
          </a:p>
          <a:p>
            <a:r>
              <a:rPr lang="es-AR" dirty="0"/>
              <a:t>Bill Gates compra un sistema operativo D.O.S y lo readecua en un fin de semana y convence a IBM que es el mejor S.O. para ellos.</a:t>
            </a:r>
          </a:p>
          <a:p>
            <a:r>
              <a:rPr lang="es-AR" dirty="0"/>
              <a:t>IBM establece el estándar “</a:t>
            </a:r>
            <a:r>
              <a:rPr lang="es-AR" dirty="0" err="1"/>
              <a:t>Wintel</a:t>
            </a:r>
            <a:r>
              <a:rPr lang="es-AR" dirty="0"/>
              <a:t>”</a:t>
            </a:r>
          </a:p>
          <a:p>
            <a:endParaRPr lang="es-AR" dirty="0"/>
          </a:p>
          <a:p>
            <a:endParaRPr lang="es-AR" dirty="0"/>
          </a:p>
        </p:txBody>
      </p:sp>
    </p:spTree>
    <p:extLst>
      <p:ext uri="{BB962C8B-B14F-4D97-AF65-F5344CB8AC3E}">
        <p14:creationId xmlns:p14="http://schemas.microsoft.com/office/powerpoint/2010/main" val="46131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21703"/>
            <a:ext cx="9905998" cy="623686"/>
          </a:xfrm>
        </p:spPr>
        <p:txBody>
          <a:bodyPr/>
          <a:lstStyle/>
          <a:p>
            <a:pPr algn="ctr"/>
            <a:r>
              <a:rPr lang="es-AR" dirty="0" err="1"/>
              <a:t>Ibm</a:t>
            </a:r>
            <a:r>
              <a:rPr lang="es-AR" dirty="0"/>
              <a:t> pc- at (1984)</a:t>
            </a:r>
          </a:p>
        </p:txBody>
      </p:sp>
      <p:sp>
        <p:nvSpPr>
          <p:cNvPr id="3" name="Marcador de contenido 2"/>
          <p:cNvSpPr>
            <a:spLocks noGrp="1"/>
          </p:cNvSpPr>
          <p:nvPr>
            <p:ph idx="1"/>
          </p:nvPr>
        </p:nvSpPr>
        <p:spPr>
          <a:xfrm>
            <a:off x="1141411" y="972775"/>
            <a:ext cx="9905999" cy="5721323"/>
          </a:xfrm>
        </p:spPr>
        <p:txBody>
          <a:bodyPr>
            <a:normAutofit/>
          </a:bodyPr>
          <a:lstStyle/>
          <a:p>
            <a:r>
              <a:rPr lang="es-AR" dirty="0" err="1"/>
              <a:t>Caracteristicas</a:t>
            </a:r>
            <a:r>
              <a:rPr lang="es-AR" dirty="0"/>
              <a:t> Intel 286 (16 bits)</a:t>
            </a:r>
          </a:p>
          <a:p>
            <a:r>
              <a:rPr lang="es-AR" dirty="0"/>
              <a:t>128/256 </a:t>
            </a:r>
            <a:r>
              <a:rPr lang="es-AR" dirty="0" err="1"/>
              <a:t>kBytes</a:t>
            </a:r>
            <a:r>
              <a:rPr lang="es-AR" dirty="0"/>
              <a:t> a 16 </a:t>
            </a:r>
            <a:r>
              <a:rPr lang="es-AR" dirty="0" err="1"/>
              <a:t>Mbytes</a:t>
            </a:r>
            <a:r>
              <a:rPr lang="es-AR" dirty="0"/>
              <a:t> de RAM</a:t>
            </a:r>
          </a:p>
          <a:p>
            <a:r>
              <a:rPr lang="es-AR" dirty="0" err="1"/>
              <a:t>Disketera</a:t>
            </a:r>
            <a:r>
              <a:rPr lang="es-AR" dirty="0"/>
              <a:t> de 5”1/4</a:t>
            </a:r>
          </a:p>
          <a:p>
            <a:r>
              <a:rPr lang="es-AR" dirty="0"/>
              <a:t>Disco duro de 20 </a:t>
            </a:r>
            <a:r>
              <a:rPr lang="es-AR" dirty="0" err="1"/>
              <a:t>Mbytes</a:t>
            </a:r>
            <a:r>
              <a:rPr lang="es-AR" dirty="0"/>
              <a:t>.</a:t>
            </a:r>
          </a:p>
          <a:p>
            <a:r>
              <a:rPr lang="es-AR" dirty="0"/>
              <a:t>Slots expansión (bus ISA) </a:t>
            </a:r>
            <a:r>
              <a:rPr lang="es-AR" dirty="0" err="1"/>
              <a:t>Industry</a:t>
            </a:r>
            <a:r>
              <a:rPr lang="es-AR" dirty="0"/>
              <a:t> Standard </a:t>
            </a:r>
            <a:r>
              <a:rPr lang="es-AR" dirty="0" err="1"/>
              <a:t>Architecture</a:t>
            </a:r>
            <a:r>
              <a:rPr lang="es-AR" dirty="0"/>
              <a:t>.</a:t>
            </a:r>
          </a:p>
          <a:p>
            <a:r>
              <a:rPr lang="es-AR" dirty="0"/>
              <a:t>Sistema Operativo </a:t>
            </a:r>
            <a:r>
              <a:rPr lang="es-AR" dirty="0" err="1"/>
              <a:t>Ms-DOS</a:t>
            </a:r>
            <a:r>
              <a:rPr lang="es-AR" dirty="0"/>
              <a:t> 3.0</a:t>
            </a:r>
          </a:p>
          <a:p>
            <a:r>
              <a:rPr lang="es-AR" dirty="0"/>
              <a:t>Monitor color con gráficos “avanzados”</a:t>
            </a:r>
          </a:p>
          <a:p>
            <a:endParaRPr lang="es-AR" dirty="0"/>
          </a:p>
        </p:txBody>
      </p:sp>
    </p:spTree>
    <p:extLst>
      <p:ext uri="{BB962C8B-B14F-4D97-AF65-F5344CB8AC3E}">
        <p14:creationId xmlns:p14="http://schemas.microsoft.com/office/powerpoint/2010/main" val="2023527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02858"/>
            <a:ext cx="9905998" cy="658191"/>
          </a:xfrm>
        </p:spPr>
        <p:txBody>
          <a:bodyPr/>
          <a:lstStyle/>
          <a:p>
            <a:pPr algn="ctr"/>
            <a:r>
              <a:rPr lang="es-AR" dirty="0"/>
              <a:t>IBM</a:t>
            </a:r>
          </a:p>
        </p:txBody>
      </p:sp>
      <p:sp>
        <p:nvSpPr>
          <p:cNvPr id="3" name="Marcador de contenido 2"/>
          <p:cNvSpPr>
            <a:spLocks noGrp="1"/>
          </p:cNvSpPr>
          <p:nvPr>
            <p:ph idx="1"/>
          </p:nvPr>
        </p:nvSpPr>
        <p:spPr>
          <a:xfrm>
            <a:off x="1141412" y="1395472"/>
            <a:ext cx="9905999" cy="4970822"/>
          </a:xfrm>
        </p:spPr>
        <p:txBody>
          <a:bodyPr/>
          <a:lstStyle/>
          <a:p>
            <a:r>
              <a:rPr lang="es-AR" dirty="0"/>
              <a:t>En 1987 IBM se arrepiente de la Caja de Pandora que había abierto con el PC e intenta volver a un mundo “controlado”.</a:t>
            </a:r>
          </a:p>
          <a:p>
            <a:r>
              <a:rPr lang="es-AR" dirty="0"/>
              <a:t>Aparecieron empresas que ganaban más que ellos (</a:t>
            </a:r>
            <a:r>
              <a:rPr lang="es-AR" dirty="0" err="1"/>
              <a:t>Compaq</a:t>
            </a:r>
            <a:r>
              <a:rPr lang="es-AR" dirty="0"/>
              <a:t>, Acer, </a:t>
            </a:r>
            <a:r>
              <a:rPr lang="es-AR" dirty="0" err="1"/>
              <a:t>etc</a:t>
            </a:r>
            <a:r>
              <a:rPr lang="es-AR" dirty="0"/>
              <a:t>)</a:t>
            </a:r>
          </a:p>
          <a:p>
            <a:pPr lvl="1"/>
            <a:r>
              <a:rPr lang="es-AR" dirty="0"/>
              <a:t>Prepara un nuevo modelo “</a:t>
            </a:r>
            <a:r>
              <a:rPr lang="es-AR" dirty="0" err="1"/>
              <a:t>inclonable</a:t>
            </a:r>
            <a:r>
              <a:rPr lang="es-AR" dirty="0"/>
              <a:t>”</a:t>
            </a:r>
          </a:p>
          <a:p>
            <a:pPr lvl="1"/>
            <a:r>
              <a:rPr lang="es-AR" dirty="0"/>
              <a:t>IBM PS/2 Arquitectura cerrada y </a:t>
            </a:r>
            <a:r>
              <a:rPr lang="es-AR" dirty="0" err="1"/>
              <a:t>licenciable</a:t>
            </a:r>
            <a:r>
              <a:rPr lang="es-AR" dirty="0"/>
              <a:t>.</a:t>
            </a:r>
          </a:p>
          <a:p>
            <a:r>
              <a:rPr lang="es-AR" dirty="0"/>
              <a:t>La empresa </a:t>
            </a:r>
            <a:r>
              <a:rPr lang="es-AR" dirty="0" err="1"/>
              <a:t>Chips&amp;Technologies</a:t>
            </a:r>
            <a:r>
              <a:rPr lang="es-AR" dirty="0"/>
              <a:t> copia los integrados fundamentales en menos de 48 horas.</a:t>
            </a:r>
          </a:p>
        </p:txBody>
      </p:sp>
    </p:spTree>
    <p:extLst>
      <p:ext uri="{BB962C8B-B14F-4D97-AF65-F5344CB8AC3E}">
        <p14:creationId xmlns:p14="http://schemas.microsoft.com/office/powerpoint/2010/main" val="540225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256209"/>
            <a:ext cx="9905998" cy="813467"/>
          </a:xfrm>
        </p:spPr>
        <p:txBody>
          <a:bodyPr/>
          <a:lstStyle/>
          <a:p>
            <a:pPr algn="ctr"/>
            <a:r>
              <a:rPr lang="es-AR" dirty="0"/>
              <a:t>Apple – El regreso</a:t>
            </a:r>
          </a:p>
        </p:txBody>
      </p:sp>
      <p:sp>
        <p:nvSpPr>
          <p:cNvPr id="3" name="Marcador de contenido 2"/>
          <p:cNvSpPr>
            <a:spLocks noGrp="1"/>
          </p:cNvSpPr>
          <p:nvPr>
            <p:ph idx="1"/>
          </p:nvPr>
        </p:nvSpPr>
        <p:spPr>
          <a:xfrm>
            <a:off x="1141412" y="1069675"/>
            <a:ext cx="9905999" cy="5486399"/>
          </a:xfrm>
        </p:spPr>
        <p:txBody>
          <a:bodyPr>
            <a:normAutofit fontScale="92500" lnSpcReduction="10000"/>
          </a:bodyPr>
          <a:lstStyle/>
          <a:p>
            <a:r>
              <a:rPr lang="es-AR" dirty="0"/>
              <a:t>En 1983 Apple presenta su primer respuesta al fenómeno del IBM PC.</a:t>
            </a:r>
          </a:p>
          <a:p>
            <a:r>
              <a:rPr lang="es-AR" dirty="0"/>
              <a:t>Presenta el modelo Lisa, que se considera demasiado avanzado para su época :</a:t>
            </a:r>
          </a:p>
          <a:p>
            <a:pPr lvl="1"/>
            <a:r>
              <a:rPr lang="es-AR" dirty="0"/>
              <a:t>Primer interfaz gráfica GUI</a:t>
            </a:r>
          </a:p>
          <a:p>
            <a:pPr lvl="1"/>
            <a:endParaRPr lang="es-AR" dirty="0"/>
          </a:p>
          <a:p>
            <a:pPr lvl="1"/>
            <a:endParaRPr lang="es-AR" dirty="0"/>
          </a:p>
          <a:p>
            <a:pPr lvl="1"/>
            <a:endParaRPr lang="es-AR" dirty="0"/>
          </a:p>
          <a:p>
            <a:pPr lvl="1"/>
            <a:endParaRPr lang="es-AR" dirty="0"/>
          </a:p>
          <a:p>
            <a:pPr lvl="1"/>
            <a:endParaRPr lang="es-AR" dirty="0"/>
          </a:p>
          <a:p>
            <a:pPr lvl="1"/>
            <a:endParaRPr lang="es-AR" dirty="0"/>
          </a:p>
          <a:p>
            <a:r>
              <a:rPr lang="es-AR" dirty="0"/>
              <a:t>Es un fracaso comercial total, pero es la base de su siguiente jugada: Macintosh.</a:t>
            </a:r>
          </a:p>
          <a:p>
            <a:r>
              <a:rPr lang="es-AR" dirty="0"/>
              <a:t>Dicen que Jobs copia la idea de la interfaz gráfica de la máquina Alto de Xerox.</a:t>
            </a:r>
          </a:p>
          <a:p>
            <a:r>
              <a:rPr lang="es-AR" dirty="0"/>
              <a:t>Sin embargo Xerox invento: el mouse, GUI con el escritorio y el protocolo Ethernet.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415" y="2267765"/>
            <a:ext cx="3470959" cy="229560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91" y="2641015"/>
            <a:ext cx="1747598" cy="1922358"/>
          </a:xfrm>
          <a:prstGeom prst="rect">
            <a:avLst/>
          </a:prstGeom>
        </p:spPr>
      </p:pic>
    </p:spTree>
    <p:extLst>
      <p:ext uri="{BB962C8B-B14F-4D97-AF65-F5344CB8AC3E}">
        <p14:creationId xmlns:p14="http://schemas.microsoft.com/office/powerpoint/2010/main" val="88461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4321" y="0"/>
            <a:ext cx="9905998" cy="1478570"/>
          </a:xfrm>
        </p:spPr>
        <p:txBody>
          <a:bodyPr/>
          <a:lstStyle/>
          <a:p>
            <a:pPr algn="ctr"/>
            <a:r>
              <a:rPr lang="es-AR" dirty="0"/>
              <a:t>Regla de Cálculo (1600 D.C.)</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1816" y="1738260"/>
            <a:ext cx="3784699" cy="2838525"/>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963" y="4812759"/>
            <a:ext cx="5077413" cy="1403212"/>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25" y="1654207"/>
            <a:ext cx="6016247" cy="2514728"/>
          </a:xfrm>
          <a:prstGeom prst="rect">
            <a:avLst/>
          </a:prstGeom>
        </p:spPr>
      </p:pic>
      <p:sp>
        <p:nvSpPr>
          <p:cNvPr id="7" name="CuadroTexto 6"/>
          <p:cNvSpPr txBox="1"/>
          <p:nvPr/>
        </p:nvSpPr>
        <p:spPr>
          <a:xfrm>
            <a:off x="752525" y="1104898"/>
            <a:ext cx="2813284" cy="523220"/>
          </a:xfrm>
          <a:prstGeom prst="rect">
            <a:avLst/>
          </a:prstGeom>
          <a:noFill/>
        </p:spPr>
        <p:txBody>
          <a:bodyPr wrap="square" rtlCol="0">
            <a:spAutoFit/>
          </a:bodyPr>
          <a:lstStyle/>
          <a:p>
            <a:pPr algn="ctr"/>
            <a:r>
              <a:rPr lang="es-AR" sz="2800" dirty="0" err="1">
                <a:solidFill>
                  <a:schemeClr val="accent4">
                    <a:lumMod val="40000"/>
                    <a:lumOff val="60000"/>
                  </a:schemeClr>
                </a:solidFill>
              </a:rPr>
              <a:t>Apollo</a:t>
            </a:r>
            <a:r>
              <a:rPr lang="es-AR" sz="2800" dirty="0">
                <a:solidFill>
                  <a:schemeClr val="accent4">
                    <a:lumMod val="40000"/>
                    <a:lumOff val="60000"/>
                  </a:schemeClr>
                </a:solidFill>
              </a:rPr>
              <a:t> 13 (1973)</a:t>
            </a:r>
          </a:p>
        </p:txBody>
      </p:sp>
      <p:sp>
        <p:nvSpPr>
          <p:cNvPr id="8" name="CuadroTexto 7"/>
          <p:cNvSpPr txBox="1"/>
          <p:nvPr/>
        </p:nvSpPr>
        <p:spPr>
          <a:xfrm>
            <a:off x="1165137" y="4265828"/>
            <a:ext cx="5483993" cy="2062103"/>
          </a:xfrm>
          <a:prstGeom prst="rect">
            <a:avLst/>
          </a:prstGeom>
          <a:solidFill>
            <a:srgbClr val="0070C0">
              <a:alpha val="70000"/>
            </a:srgbClr>
          </a:solidFill>
        </p:spPr>
        <p:txBody>
          <a:bodyPr wrap="square" rtlCol="0">
            <a:spAutoFit/>
          </a:bodyPr>
          <a:lstStyle/>
          <a:p>
            <a:r>
              <a:rPr lang="es-AR" sz="3200" dirty="0"/>
              <a:t>La computadora de a bordo del Apolo 11 tenía:</a:t>
            </a:r>
          </a:p>
          <a:p>
            <a:r>
              <a:rPr lang="es-AR" sz="3200" dirty="0"/>
              <a:t>72KBytes de ROM (programa)</a:t>
            </a:r>
          </a:p>
          <a:p>
            <a:r>
              <a:rPr lang="es-AR" sz="3200" dirty="0"/>
              <a:t>4 </a:t>
            </a:r>
            <a:r>
              <a:rPr lang="es-AR" sz="3200" dirty="0" err="1"/>
              <a:t>KBytes</a:t>
            </a:r>
            <a:r>
              <a:rPr lang="es-AR" sz="3200" dirty="0"/>
              <a:t> de RAM (variables)</a:t>
            </a:r>
          </a:p>
        </p:txBody>
      </p:sp>
    </p:spTree>
    <p:extLst>
      <p:ext uri="{BB962C8B-B14F-4D97-AF65-F5344CB8AC3E}">
        <p14:creationId xmlns:p14="http://schemas.microsoft.com/office/powerpoint/2010/main" val="31762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000"/>
                                        <p:tgtEl>
                                          <p:spTgt spid="8"/>
                                        </p:tgtEl>
                                      </p:cBhvr>
                                    </p:animEffect>
                                    <p:anim calcmode="lin" valueType="num">
                                      <p:cBhvr>
                                        <p:cTn id="41" dur="2000" fill="hold"/>
                                        <p:tgtEl>
                                          <p:spTgt spid="8"/>
                                        </p:tgtEl>
                                        <p:attrNameLst>
                                          <p:attrName>ppt_w</p:attrName>
                                        </p:attrNameLst>
                                      </p:cBhvr>
                                      <p:tavLst>
                                        <p:tav tm="0" fmla="#ppt_w*sin(2.5*pi*$)">
                                          <p:val>
                                            <p:fltVal val="0"/>
                                          </p:val>
                                        </p:tav>
                                        <p:tav tm="100000">
                                          <p:val>
                                            <p:fltVal val="1"/>
                                          </p:val>
                                        </p:tav>
                                      </p:tavLst>
                                    </p:anim>
                                    <p:anim calcmode="lin" valueType="num">
                                      <p:cBhvr>
                                        <p:cTn id="42"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9905998" cy="718576"/>
          </a:xfrm>
        </p:spPr>
        <p:txBody>
          <a:bodyPr/>
          <a:lstStyle/>
          <a:p>
            <a:pPr algn="ctr"/>
            <a:r>
              <a:rPr lang="es-AR" dirty="0" err="1"/>
              <a:t>Sun</a:t>
            </a:r>
            <a:r>
              <a:rPr lang="es-AR" dirty="0"/>
              <a:t> </a:t>
            </a:r>
            <a:r>
              <a:rPr lang="es-AR" dirty="0" err="1"/>
              <a:t>MicroSystems</a:t>
            </a:r>
            <a:endParaRPr lang="es-AR" dirty="0"/>
          </a:p>
        </p:txBody>
      </p:sp>
      <p:sp>
        <p:nvSpPr>
          <p:cNvPr id="3" name="Marcador de contenido 2"/>
          <p:cNvSpPr>
            <a:spLocks noGrp="1"/>
          </p:cNvSpPr>
          <p:nvPr>
            <p:ph idx="1"/>
          </p:nvPr>
        </p:nvSpPr>
        <p:spPr>
          <a:xfrm>
            <a:off x="1236302" y="2594543"/>
            <a:ext cx="9905999" cy="3541714"/>
          </a:xfrm>
        </p:spPr>
        <p:txBody>
          <a:bodyPr/>
          <a:lstStyle/>
          <a:p>
            <a:r>
              <a:rPr lang="es-AR" dirty="0" err="1"/>
              <a:t>Sun</a:t>
            </a:r>
            <a:r>
              <a:rPr lang="es-AR" dirty="0"/>
              <a:t> Microsystems nace en 1982 especializado en “</a:t>
            </a:r>
            <a:r>
              <a:rPr lang="es-AR" dirty="0" err="1"/>
              <a:t>Workstations</a:t>
            </a:r>
            <a:r>
              <a:rPr lang="es-AR" dirty="0"/>
              <a:t>” con sistema operativo UNIX.</a:t>
            </a:r>
          </a:p>
          <a:p>
            <a:r>
              <a:rPr lang="es-AR" dirty="0"/>
              <a:t>Actualmente </a:t>
            </a:r>
            <a:r>
              <a:rPr lang="es-AR" dirty="0" err="1"/>
              <a:t>Sun</a:t>
            </a:r>
            <a:r>
              <a:rPr lang="es-AR" dirty="0"/>
              <a:t> es más conocido por ser el creador de Java</a:t>
            </a:r>
          </a:p>
          <a:p>
            <a:r>
              <a:rPr lang="es-AR" dirty="0"/>
              <a:t>También fue el creador del microprocesador </a:t>
            </a:r>
            <a:r>
              <a:rPr lang="es-AR" dirty="0" err="1"/>
              <a:t>Sparc</a:t>
            </a:r>
            <a:r>
              <a:rPr lang="es-AR" dirty="0"/>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37" y="977806"/>
            <a:ext cx="3444815" cy="1489882"/>
          </a:xfrm>
          <a:prstGeom prst="rect">
            <a:avLst/>
          </a:prstGeom>
        </p:spPr>
      </p:pic>
    </p:spTree>
    <p:extLst>
      <p:ext uri="{BB962C8B-B14F-4D97-AF65-F5344CB8AC3E}">
        <p14:creationId xmlns:p14="http://schemas.microsoft.com/office/powerpoint/2010/main" val="383081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Windows</a:t>
            </a:r>
          </a:p>
        </p:txBody>
      </p:sp>
      <p:sp>
        <p:nvSpPr>
          <p:cNvPr id="3" name="Marcador de contenido 2"/>
          <p:cNvSpPr>
            <a:spLocks noGrp="1"/>
          </p:cNvSpPr>
          <p:nvPr>
            <p:ph idx="1"/>
          </p:nvPr>
        </p:nvSpPr>
        <p:spPr>
          <a:xfrm>
            <a:off x="1141413" y="2603170"/>
            <a:ext cx="9905999" cy="3541714"/>
          </a:xfrm>
        </p:spPr>
        <p:txBody>
          <a:bodyPr/>
          <a:lstStyle/>
          <a:p>
            <a:r>
              <a:rPr lang="es-AR" dirty="0"/>
              <a:t>En 1985 Microsoft reacciona al éxito de Apple con su sistema operativo con interfaz gráfica y presenta Windows.</a:t>
            </a:r>
          </a:p>
          <a:p>
            <a:pPr lvl="1"/>
            <a:r>
              <a:rPr lang="es-AR" dirty="0"/>
              <a:t>Aunque muchos opinan que recién la versión Windows 3.0 de 1990 se parece en algo…</a:t>
            </a:r>
          </a:p>
          <a:p>
            <a:pPr lvl="1"/>
            <a:r>
              <a:rPr lang="es-AR" dirty="0"/>
              <a:t>Los más críticos hablan de Windows 95…</a:t>
            </a:r>
          </a:p>
          <a:p>
            <a:r>
              <a:rPr lang="es-AR" dirty="0"/>
              <a:t>En 1987 presenta Office y establece las bases de su dominio futuro.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43" y="267419"/>
            <a:ext cx="2117105" cy="1733909"/>
          </a:xfrm>
          <a:prstGeom prst="rect">
            <a:avLst/>
          </a:prstGeom>
        </p:spPr>
      </p:pic>
    </p:spTree>
    <p:extLst>
      <p:ext uri="{BB962C8B-B14F-4D97-AF65-F5344CB8AC3E}">
        <p14:creationId xmlns:p14="http://schemas.microsoft.com/office/powerpoint/2010/main" val="4049692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3556" y="1956189"/>
            <a:ext cx="9905999" cy="3541714"/>
          </a:xfrm>
        </p:spPr>
        <p:txBody>
          <a:bodyPr>
            <a:normAutofit/>
          </a:bodyPr>
          <a:lstStyle/>
          <a:p>
            <a:r>
              <a:rPr lang="es-AR" sz="3200" dirty="0"/>
              <a:t>Esta historia continúa………</a:t>
            </a:r>
          </a:p>
          <a:p>
            <a:endParaRPr lang="es-AR" sz="3200" dirty="0"/>
          </a:p>
          <a:p>
            <a:endParaRPr lang="es-AR" sz="3200" dirty="0"/>
          </a:p>
          <a:p>
            <a:r>
              <a:rPr lang="es-AR" sz="3200" dirty="0"/>
              <a:t>Aunque el resto es más o menos conocido…..</a:t>
            </a:r>
          </a:p>
          <a:p>
            <a:endParaRPr lang="es-AR" sz="3200" dirty="0"/>
          </a:p>
        </p:txBody>
      </p:sp>
    </p:spTree>
    <p:extLst>
      <p:ext uri="{BB962C8B-B14F-4D97-AF65-F5344CB8AC3E}">
        <p14:creationId xmlns:p14="http://schemas.microsoft.com/office/powerpoint/2010/main" val="16145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3081" y="309093"/>
            <a:ext cx="9905998" cy="811369"/>
          </a:xfrm>
        </p:spPr>
        <p:txBody>
          <a:bodyPr/>
          <a:lstStyle/>
          <a:p>
            <a:pPr algn="ctr"/>
            <a:r>
              <a:rPr lang="es-AR" dirty="0"/>
              <a:t>Pascalina (1642)</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1868" y="1120461"/>
            <a:ext cx="5043788" cy="3385643"/>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5292" y="1384532"/>
            <a:ext cx="2724150" cy="2857500"/>
          </a:xfrm>
          <a:prstGeom prst="rect">
            <a:avLst/>
          </a:prstGeom>
        </p:spPr>
      </p:pic>
      <p:sp>
        <p:nvSpPr>
          <p:cNvPr id="8" name="Rectangle 1"/>
          <p:cNvSpPr>
            <a:spLocks noChangeArrowheads="1"/>
          </p:cNvSpPr>
          <p:nvPr/>
        </p:nvSpPr>
        <p:spPr bwMode="auto">
          <a:xfrm>
            <a:off x="1566929" y="4554730"/>
            <a:ext cx="96221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 mediados del mismo siglo XVII (1642), a sus 19 años, el matemático francés </a:t>
            </a:r>
            <a:r>
              <a:rPr kumimoji="0" lang="es-AR" altLang="es-AR" sz="1600" b="1" i="0" u="none" strike="noStrike" cap="none" normalizeH="0" baseline="0" dirty="0">
                <a:ln>
                  <a:noFill/>
                </a:ln>
                <a:solidFill>
                  <a:schemeClr val="tx2">
                    <a:lumMod val="60000"/>
                    <a:lumOff val="40000"/>
                  </a:schemeClr>
                </a:solidFill>
                <a:effectLst/>
                <a:cs typeface="Arial" panose="020B0604020202020204" pitchFamily="34" charset="0"/>
              </a:rPr>
              <a:t>Blaise Pascal, </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inventó la primera calculadora mecánica para sumar y restar. Se la llamó Pascalina y funcionaba como maquinaria a base de engranajes y ruedas. Ésta utilizaba ruedas numeradas del 0 al 9 e incorporaba un mecanismo de dientes y cremalleras que permitían transponer el 1 como columna, en una operación con resultado mayor que 9. La invención de la máquina surgió porque Pascal deseaba ayudar a su padre que era contador.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Así que se las ingenió para facilitar a su padre la tarea de computar los impuestos en la ciudad francesa de </a:t>
            </a:r>
            <a:r>
              <a:rPr kumimoji="0" lang="es-AR" altLang="es-AR" sz="1600" b="0" i="0" u="none" strike="noStrike" cap="none" normalizeH="0" baseline="0" dirty="0" err="1">
                <a:ln>
                  <a:noFill/>
                </a:ln>
                <a:solidFill>
                  <a:schemeClr val="tx2">
                    <a:lumMod val="60000"/>
                    <a:lumOff val="40000"/>
                  </a:schemeClr>
                </a:solidFill>
                <a:effectLst/>
                <a:cs typeface="Arial" panose="020B0604020202020204" pitchFamily="34" charset="0"/>
              </a:rPr>
              <a:t>Rouen</a:t>
            </a:r>
            <a:r>
              <a:rPr kumimoji="0" lang="es-AR" altLang="es-AR" sz="1600" b="0" i="0" u="none" strike="noStrike" cap="none" normalizeH="0" baseline="0" dirty="0">
                <a:ln>
                  <a:noFill/>
                </a:ln>
                <a:solidFill>
                  <a:schemeClr val="tx2">
                    <a:lumMod val="60000"/>
                    <a:lumOff val="40000"/>
                  </a:schemeClr>
                </a:solidFill>
                <a:effectLst/>
                <a:cs typeface="Arial" panose="020B0604020202020204" pitchFamily="34" charset="0"/>
              </a:rPr>
              <a:t>.</a:t>
            </a:r>
            <a:endParaRPr kumimoji="0" lang="es-AR" altLang="es-AR" sz="1600" b="0" i="0" u="none" strike="noStrike" cap="none" normalizeH="0" baseline="0" dirty="0">
              <a:ln>
                <a:noFill/>
              </a:ln>
              <a:solidFill>
                <a:schemeClr val="tx2">
                  <a:lumMod val="60000"/>
                  <a:lumOff val="40000"/>
                </a:schemeClr>
              </a:solidFill>
              <a:effectLst/>
            </a:endParaRPr>
          </a:p>
        </p:txBody>
      </p:sp>
    </p:spTree>
    <p:extLst>
      <p:ext uri="{BB962C8B-B14F-4D97-AF65-F5344CB8AC3E}">
        <p14:creationId xmlns:p14="http://schemas.microsoft.com/office/powerpoint/2010/main" val="42302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Pre-Historia: Los ingenios mecánicos</a:t>
            </a:r>
          </a:p>
        </p:txBody>
      </p:sp>
      <p:sp>
        <p:nvSpPr>
          <p:cNvPr id="4" name="Rectangle 1"/>
          <p:cNvSpPr>
            <a:spLocks noGrp="1" noChangeArrowheads="1"/>
          </p:cNvSpPr>
          <p:nvPr>
            <p:ph idx="1"/>
          </p:nvPr>
        </p:nvSpPr>
        <p:spPr bwMode="auto">
          <a:xfrm>
            <a:off x="1517931" y="1864224"/>
            <a:ext cx="972381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469752"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El tejedor francés</a:t>
            </a:r>
            <a:r>
              <a:rPr kumimoji="0" lang="es-AR" altLang="es-AR" sz="2000" b="1" i="0" u="none" strike="noStrike" cap="none" normalizeH="0" baseline="0" dirty="0">
                <a:ln>
                  <a:noFill/>
                </a:ln>
                <a:solidFill>
                  <a:schemeClr val="tx2">
                    <a:lumMod val="60000"/>
                    <a:lumOff val="40000"/>
                  </a:schemeClr>
                </a:solidFill>
                <a:effectLst/>
                <a:cs typeface="Arial" panose="020B0604020202020204" pitchFamily="34" charset="0"/>
              </a:rPr>
              <a:t>, Joseph Marie Jacquard</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 deseaba hallar un método más fácil para llevar a cabo la labor de tejer seda. De modo que en 1801 añadió un aditamento a la tejedora para hacer diseños en la tela sin tener que cambiar manualmente el hilo. Fue así que surgió el telar programable que utilizaba tarjetas perforadas. Estas tarjetas controlaban la secuencia en que los hilos eran entrelazados para formar el patrón del tejido.</a:t>
            </a:r>
            <a:r>
              <a:rPr kumimoji="0" lang="es-AR" altLang="es-AR" sz="2000" b="0" i="0" u="none" strike="noStrike" cap="none" normalizeH="0" dirty="0">
                <a:ln>
                  <a:noFill/>
                </a:ln>
                <a:solidFill>
                  <a:schemeClr val="tx2">
                    <a:lumMod val="60000"/>
                    <a:lumOff val="40000"/>
                  </a:schemeClr>
                </a:solidFill>
                <a:effectLst/>
                <a:cs typeface="Arial" panose="020B0604020202020204" pitchFamily="34" charset="0"/>
              </a:rPr>
              <a:t> </a:t>
            </a:r>
            <a:r>
              <a:rPr kumimoji="0" lang="es-AR" altLang="es-AR" sz="2000" b="0" i="0" u="none" strike="noStrike" cap="none" normalizeH="0" baseline="0" dirty="0">
                <a:ln>
                  <a:noFill/>
                </a:ln>
                <a:solidFill>
                  <a:schemeClr val="tx2">
                    <a:lumMod val="60000"/>
                    <a:lumOff val="40000"/>
                  </a:schemeClr>
                </a:solidFill>
                <a:effectLst/>
                <a:cs typeface="Arial" panose="020B0604020202020204" pitchFamily="34" charset="0"/>
              </a:rPr>
              <a:t>A este hombre se le considera el primero en idear el concepto de controlar operaciones mecánicas mediante el uso de tarjetas perforadas.</a:t>
            </a:r>
            <a:endParaRPr kumimoji="0" lang="es-AR" altLang="es-AR" sz="2000" b="0" i="0" u="none" strike="noStrike" cap="none" normalizeH="0" baseline="0" dirty="0">
              <a:ln>
                <a:noFill/>
              </a:ln>
              <a:solidFill>
                <a:schemeClr val="tx2">
                  <a:lumMod val="60000"/>
                  <a:lumOff val="40000"/>
                </a:schemeClr>
              </a:solidFill>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534" y="4285063"/>
            <a:ext cx="3145355" cy="2098541"/>
          </a:xfrm>
          <a:prstGeom prst="rect">
            <a:avLst/>
          </a:prstGeom>
        </p:spPr>
      </p:pic>
    </p:spTree>
    <p:extLst>
      <p:ext uri="{BB962C8B-B14F-4D97-AF65-F5344CB8AC3E}">
        <p14:creationId xmlns:p14="http://schemas.microsoft.com/office/powerpoint/2010/main" val="9769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1865</TotalTime>
  <Words>3468</Words>
  <Application>Microsoft Office PowerPoint</Application>
  <PresentationFormat>Personalizado</PresentationFormat>
  <Paragraphs>307</Paragraphs>
  <Slides>72</Slides>
  <Notes>1</Notes>
  <HiddenSlides>0</HiddenSlides>
  <MMClips>0</MMClips>
  <ScaleCrop>false</ScaleCrop>
  <HeadingPairs>
    <vt:vector size="4" baseType="variant">
      <vt:variant>
        <vt:lpstr>Tema</vt:lpstr>
      </vt:variant>
      <vt:variant>
        <vt:i4>1</vt:i4>
      </vt:variant>
      <vt:variant>
        <vt:lpstr>Títulos de diapositiva</vt:lpstr>
      </vt:variant>
      <vt:variant>
        <vt:i4>72</vt:i4>
      </vt:variant>
    </vt:vector>
  </HeadingPairs>
  <TitlesOfParts>
    <vt:vector size="73" baseType="lpstr">
      <vt:lpstr>Circuito</vt:lpstr>
      <vt:lpstr>Sistemas de Procesamiento de Datos</vt:lpstr>
      <vt:lpstr>Objetivos</vt:lpstr>
      <vt:lpstr>Pre-historia: las herramientas de contar y calcular</vt:lpstr>
      <vt:lpstr>Porque contar?</vt:lpstr>
      <vt:lpstr>Abaco chino (1500 a.c.)</vt:lpstr>
      <vt:lpstr>Quipu (imperio inca)</vt:lpstr>
      <vt:lpstr>Regla de Cálculo (1600 D.C.)</vt:lpstr>
      <vt:lpstr>Pascalina (1642)</vt:lpstr>
      <vt:lpstr>Pre-Historia: Los ingenios mecánicos</vt:lpstr>
      <vt:lpstr>Máquina analítica (1812) 1/3</vt:lpstr>
      <vt:lpstr>Máquina analítica (1812)  2/3</vt:lpstr>
      <vt:lpstr>Máquina analítica (1812)  3/3</vt:lpstr>
      <vt:lpstr>Tarjeta perforada</vt:lpstr>
      <vt:lpstr>Máquina Tabuladora</vt:lpstr>
      <vt:lpstr>Calculadoras / registradoras</vt:lpstr>
      <vt:lpstr>Historia: la era del relé</vt:lpstr>
      <vt:lpstr>Relés</vt:lpstr>
      <vt:lpstr>relés</vt:lpstr>
      <vt:lpstr>z3</vt:lpstr>
      <vt:lpstr>z3</vt:lpstr>
      <vt:lpstr>Harvard mark 1</vt:lpstr>
      <vt:lpstr>Harvard mark 1</vt:lpstr>
      <vt:lpstr>bug</vt:lpstr>
      <vt:lpstr>bug</vt:lpstr>
      <vt:lpstr>Debug</vt:lpstr>
      <vt:lpstr>Historia: La era electrónica</vt:lpstr>
      <vt:lpstr>Válvula electrónica</vt:lpstr>
      <vt:lpstr>1°Generación de computadoras (1951-1958)</vt:lpstr>
      <vt:lpstr>eniac</vt:lpstr>
      <vt:lpstr>eniac</vt:lpstr>
      <vt:lpstr>ENIAC</vt:lpstr>
      <vt:lpstr>ENIAC</vt:lpstr>
      <vt:lpstr>COLOSSUS</vt:lpstr>
      <vt:lpstr>Colossus</vt:lpstr>
      <vt:lpstr>colossus</vt:lpstr>
      <vt:lpstr>Manchester Mark I</vt:lpstr>
      <vt:lpstr>Manchester Mark I</vt:lpstr>
      <vt:lpstr>Manchester Mark I </vt:lpstr>
      <vt:lpstr>EDVAC</vt:lpstr>
      <vt:lpstr>EDVAC</vt:lpstr>
      <vt:lpstr>EDSAC</vt:lpstr>
      <vt:lpstr>Historia: La era del transistor</vt:lpstr>
      <vt:lpstr>2°Generación (1959-1964): Transistor</vt:lpstr>
      <vt:lpstr>IBM 1401 (1959)</vt:lpstr>
      <vt:lpstr>Dec pdp-1 (1959)</vt:lpstr>
      <vt:lpstr>Mit Space war en pdp-1 (1962)</vt:lpstr>
      <vt:lpstr>Software</vt:lpstr>
      <vt:lpstr>Historia: la era del integrado (1964-1971)</vt:lpstr>
      <vt:lpstr>Ibm 360 (1964)</vt:lpstr>
      <vt:lpstr>Ibm 360 (1964)</vt:lpstr>
      <vt:lpstr>D.O.S.</vt:lpstr>
      <vt:lpstr>Ibm 370 (1973)</vt:lpstr>
      <vt:lpstr>IBM 390</vt:lpstr>
      <vt:lpstr>Dec pdp-11 (1970)</vt:lpstr>
      <vt:lpstr>DEC vax-11/780 (1977)</vt:lpstr>
      <vt:lpstr>Supercomputadoras: Cray (1976)</vt:lpstr>
      <vt:lpstr>Historia: la era del microprocesador</vt:lpstr>
      <vt:lpstr>microprocesador</vt:lpstr>
      <vt:lpstr>microprocesador</vt:lpstr>
      <vt:lpstr>altaIR 8800 (1974)</vt:lpstr>
      <vt:lpstr>apple</vt:lpstr>
      <vt:lpstr>apple</vt:lpstr>
      <vt:lpstr>Apple (Steve Wosniak)</vt:lpstr>
      <vt:lpstr>Ibm pc (1981)</vt:lpstr>
      <vt:lpstr>Ibm pc (1981)</vt:lpstr>
      <vt:lpstr>Ibm pc (1981)</vt:lpstr>
      <vt:lpstr>Ibm pc- at (1984)</vt:lpstr>
      <vt:lpstr>IBM</vt:lpstr>
      <vt:lpstr>Apple – El regreso</vt:lpstr>
      <vt:lpstr>Sun MicroSystems</vt:lpstr>
      <vt:lpstr>Windows</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Procesamiento de Datos</dc:title>
  <dc:creator>Christian Baus</dc:creator>
  <cp:lastModifiedBy>Microsoft</cp:lastModifiedBy>
  <cp:revision>151</cp:revision>
  <dcterms:created xsi:type="dcterms:W3CDTF">2017-01-30T11:01:08Z</dcterms:created>
  <dcterms:modified xsi:type="dcterms:W3CDTF">2019-10-09T05:12:41Z</dcterms:modified>
</cp:coreProperties>
</file>